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Garet Bold" charset="1" panose="00000000000000000000"/>
      <p:regular r:id="rId22"/>
    </p:embeddedFont>
    <p:embeddedFont>
      <p:font typeface="Helvetica World" charset="1" panose="020B0500040000020004"/>
      <p:regular r:id="rId23"/>
    </p:embeddedFont>
    <p:embeddedFont>
      <p:font typeface="Helvetica World Bold" charset="1" panose="020B080004000002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grpSp>
        <p:nvGrpSpPr>
          <p:cNvPr name="Group 2" id="2"/>
          <p:cNvGrpSpPr/>
          <p:nvPr/>
        </p:nvGrpSpPr>
        <p:grpSpPr>
          <a:xfrm rot="7458190">
            <a:off x="10477411" y="-4291124"/>
            <a:ext cx="13610886" cy="8302196"/>
            <a:chOff x="0" y="0"/>
            <a:chExt cx="1476351" cy="900526"/>
          </a:xfrm>
        </p:grpSpPr>
        <p:sp>
          <p:nvSpPr>
            <p:cNvPr name="Freeform 3" id="3"/>
            <p:cNvSpPr/>
            <p:nvPr/>
          </p:nvSpPr>
          <p:spPr>
            <a:xfrm flipH="false" flipV="false" rot="0">
              <a:off x="0" y="0"/>
              <a:ext cx="1476351" cy="900526"/>
            </a:xfrm>
            <a:custGeom>
              <a:avLst/>
              <a:gdLst/>
              <a:ahLst/>
              <a:cxnLst/>
              <a:rect r="r" b="b" t="t" l="l"/>
              <a:pathLst>
                <a:path h="900526" w="1476351">
                  <a:moveTo>
                    <a:pt x="0" y="0"/>
                  </a:moveTo>
                  <a:lnTo>
                    <a:pt x="1476351" y="0"/>
                  </a:lnTo>
                  <a:lnTo>
                    <a:pt x="1476351" y="900526"/>
                  </a:lnTo>
                  <a:lnTo>
                    <a:pt x="0" y="900526"/>
                  </a:lnTo>
                  <a:close/>
                </a:path>
              </a:pathLst>
            </a:custGeom>
            <a:solidFill>
              <a:srgbClr val="FFFFFF"/>
            </a:solidFill>
            <a:ln cap="sq">
              <a:noFill/>
              <a:prstDash val="solid"/>
              <a:miter/>
            </a:ln>
          </p:spPr>
        </p:sp>
        <p:sp>
          <p:nvSpPr>
            <p:cNvPr name="TextBox 4" id="4"/>
            <p:cNvSpPr txBox="true"/>
            <p:nvPr/>
          </p:nvSpPr>
          <p:spPr>
            <a:xfrm>
              <a:off x="0" y="-133350"/>
              <a:ext cx="1476351" cy="1033876"/>
            </a:xfrm>
            <a:prstGeom prst="rect">
              <a:avLst/>
            </a:prstGeom>
          </p:spPr>
          <p:txBody>
            <a:bodyPr anchor="ctr" rtlCol="false" tIns="123349" lIns="123349" bIns="123349" rIns="123349"/>
            <a:lstStyle/>
            <a:p>
              <a:pPr algn="ctr" marL="0" indent="0" lvl="0">
                <a:lnSpc>
                  <a:spcPts val="9600"/>
                </a:lnSpc>
                <a:spcBef>
                  <a:spcPct val="0"/>
                </a:spcBef>
              </a:pPr>
            </a:p>
          </p:txBody>
        </p:sp>
      </p:grpSp>
      <p:grpSp>
        <p:nvGrpSpPr>
          <p:cNvPr name="Group 5" id="5"/>
          <p:cNvGrpSpPr>
            <a:grpSpLocks noChangeAspect="true"/>
          </p:cNvGrpSpPr>
          <p:nvPr/>
        </p:nvGrpSpPr>
        <p:grpSpPr>
          <a:xfrm rot="5400000">
            <a:off x="9296383" y="1330628"/>
            <a:ext cx="8302229" cy="8302196"/>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7" id="7"/>
          <p:cNvGrpSpPr/>
          <p:nvPr/>
        </p:nvGrpSpPr>
        <p:grpSpPr>
          <a:xfrm rot="0">
            <a:off x="10004210" y="2038438"/>
            <a:ext cx="6886575" cy="688657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9" id="9"/>
          <p:cNvGrpSpPr/>
          <p:nvPr/>
        </p:nvGrpSpPr>
        <p:grpSpPr>
          <a:xfrm rot="0">
            <a:off x="570737" y="5649593"/>
            <a:ext cx="8324850" cy="3608707"/>
            <a:chOff x="0" y="0"/>
            <a:chExt cx="11099800" cy="4811610"/>
          </a:xfrm>
        </p:grpSpPr>
        <p:sp>
          <p:nvSpPr>
            <p:cNvPr name="TextBox 10" id="10"/>
            <p:cNvSpPr txBox="true"/>
            <p:nvPr/>
          </p:nvSpPr>
          <p:spPr>
            <a:xfrm rot="0">
              <a:off x="0" y="85725"/>
              <a:ext cx="11099800" cy="3419478"/>
            </a:xfrm>
            <a:prstGeom prst="rect">
              <a:avLst/>
            </a:prstGeom>
          </p:spPr>
          <p:txBody>
            <a:bodyPr anchor="t" rtlCol="false" tIns="0" lIns="0" bIns="0" rIns="0">
              <a:spAutoFit/>
            </a:bodyPr>
            <a:lstStyle/>
            <a:p>
              <a:pPr algn="l" marL="0" indent="0" lvl="0">
                <a:lnSpc>
                  <a:spcPts val="9900"/>
                </a:lnSpc>
              </a:pPr>
              <a:r>
                <a:rPr lang="en-US" b="true" sz="9000" spc="-225">
                  <a:solidFill>
                    <a:srgbClr val="FFFFFF"/>
                  </a:solidFill>
                  <a:latin typeface="Garet Bold"/>
                  <a:ea typeface="Garet Bold"/>
                  <a:cs typeface="Garet Bold"/>
                  <a:sym typeface="Garet Bold"/>
                </a:rPr>
                <a:t>2G GSM Network</a:t>
              </a:r>
            </a:p>
          </p:txBody>
        </p:sp>
        <p:sp>
          <p:nvSpPr>
            <p:cNvPr name="TextBox 11" id="11"/>
            <p:cNvSpPr txBox="true"/>
            <p:nvPr/>
          </p:nvSpPr>
          <p:spPr>
            <a:xfrm rot="0">
              <a:off x="0" y="3791800"/>
              <a:ext cx="9588500" cy="1019810"/>
            </a:xfrm>
            <a:prstGeom prst="rect">
              <a:avLst/>
            </a:prstGeom>
          </p:spPr>
          <p:txBody>
            <a:bodyPr anchor="t" rtlCol="false" tIns="0" lIns="0" bIns="0" rIns="0">
              <a:spAutoFit/>
            </a:bodyPr>
            <a:lstStyle/>
            <a:p>
              <a:pPr algn="l" marL="0" indent="0" lvl="0">
                <a:lnSpc>
                  <a:spcPts val="3120"/>
                </a:lnSpc>
              </a:pPr>
              <a:r>
                <a:rPr lang="en-US" sz="2400">
                  <a:solidFill>
                    <a:srgbClr val="FFFFFF"/>
                  </a:solidFill>
                  <a:latin typeface="Helvetica World"/>
                  <a:ea typeface="Helvetica World"/>
                  <a:cs typeface="Helvetica World"/>
                  <a:sym typeface="Helvetica World"/>
                </a:rPr>
                <a:t>Presentation by Alaa Al-Taher, </a:t>
              </a:r>
            </a:p>
            <a:p>
              <a:pPr algn="l" marL="0" indent="0" lvl="0">
                <a:lnSpc>
                  <a:spcPts val="3120"/>
                </a:lnSpc>
              </a:pPr>
              <a:r>
                <a:rPr lang="en-US" sz="2400">
                  <a:solidFill>
                    <a:srgbClr val="FFFFFF"/>
                  </a:solidFill>
                  <a:latin typeface="Helvetica World"/>
                  <a:ea typeface="Helvetica World"/>
                  <a:cs typeface="Helvetica World"/>
                  <a:sym typeface="Helvetica World"/>
                </a:rPr>
                <a:t>Technical Support Practical Assignment</a:t>
              </a:r>
            </a:p>
          </p:txBody>
        </p:sp>
      </p:grpSp>
      <p:sp>
        <p:nvSpPr>
          <p:cNvPr name="Freeform 12" id="12"/>
          <p:cNvSpPr/>
          <p:nvPr/>
        </p:nvSpPr>
        <p:spPr>
          <a:xfrm flipH="false" flipV="false" rot="0">
            <a:off x="666750" y="666750"/>
            <a:ext cx="895350" cy="895350"/>
          </a:xfrm>
          <a:custGeom>
            <a:avLst/>
            <a:gdLst/>
            <a:ahLst/>
            <a:cxnLst/>
            <a:rect r="r" b="b" t="t" l="l"/>
            <a:pathLst>
              <a:path h="895350" w="895350">
                <a:moveTo>
                  <a:pt x="0" y="0"/>
                </a:moveTo>
                <a:lnTo>
                  <a:pt x="895350" y="0"/>
                </a:lnTo>
                <a:lnTo>
                  <a:pt x="895350" y="895350"/>
                </a:lnTo>
                <a:lnTo>
                  <a:pt x="0" y="895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grpSp>
        <p:nvGrpSpPr>
          <p:cNvPr name="Group 2" id="2"/>
          <p:cNvGrpSpPr/>
          <p:nvPr/>
        </p:nvGrpSpPr>
        <p:grpSpPr>
          <a:xfrm rot="0">
            <a:off x="7858125" y="666750"/>
            <a:ext cx="5448300" cy="4029075"/>
            <a:chOff x="0" y="0"/>
            <a:chExt cx="844084" cy="624209"/>
          </a:xfrm>
        </p:grpSpPr>
        <p:sp>
          <p:nvSpPr>
            <p:cNvPr name="Freeform 3" id="3"/>
            <p:cNvSpPr/>
            <p:nvPr/>
          </p:nvSpPr>
          <p:spPr>
            <a:xfrm flipH="false" flipV="false" rot="0">
              <a:off x="0" y="0"/>
              <a:ext cx="844084" cy="624209"/>
            </a:xfrm>
            <a:custGeom>
              <a:avLst/>
              <a:gdLst/>
              <a:ahLst/>
              <a:cxnLst/>
              <a:rect r="r" b="b" t="t" l="l"/>
              <a:pathLst>
                <a:path h="624209" w="844084">
                  <a:moveTo>
                    <a:pt x="49734" y="0"/>
                  </a:moveTo>
                  <a:lnTo>
                    <a:pt x="794350" y="0"/>
                  </a:lnTo>
                  <a:cubicBezTo>
                    <a:pt x="821817" y="0"/>
                    <a:pt x="844084" y="22267"/>
                    <a:pt x="844084" y="49734"/>
                  </a:cubicBezTo>
                  <a:lnTo>
                    <a:pt x="844084" y="574475"/>
                  </a:lnTo>
                  <a:cubicBezTo>
                    <a:pt x="844084" y="587665"/>
                    <a:pt x="838844" y="600315"/>
                    <a:pt x="829517" y="609642"/>
                  </a:cubicBezTo>
                  <a:cubicBezTo>
                    <a:pt x="820190" y="618969"/>
                    <a:pt x="807540" y="624209"/>
                    <a:pt x="794350" y="624209"/>
                  </a:cubicBezTo>
                  <a:lnTo>
                    <a:pt x="49734" y="624209"/>
                  </a:lnTo>
                  <a:cubicBezTo>
                    <a:pt x="22267" y="624209"/>
                    <a:pt x="0" y="601942"/>
                    <a:pt x="0" y="574475"/>
                  </a:cubicBezTo>
                  <a:lnTo>
                    <a:pt x="0" y="49734"/>
                  </a:lnTo>
                  <a:cubicBezTo>
                    <a:pt x="0" y="22267"/>
                    <a:pt x="22267" y="0"/>
                    <a:pt x="49734" y="0"/>
                  </a:cubicBezTo>
                  <a:close/>
                </a:path>
              </a:pathLst>
            </a:custGeom>
            <a:blipFill>
              <a:blip r:embed="rId2"/>
              <a:stretch>
                <a:fillRect l="-221" t="0" r="-221" b="0"/>
              </a:stretch>
            </a:blipFill>
          </p:spPr>
        </p:sp>
      </p:grpSp>
      <p:grpSp>
        <p:nvGrpSpPr>
          <p:cNvPr name="Group 4" id="4"/>
          <p:cNvGrpSpPr/>
          <p:nvPr/>
        </p:nvGrpSpPr>
        <p:grpSpPr>
          <a:xfrm rot="0">
            <a:off x="7858125" y="5143500"/>
            <a:ext cx="5448300" cy="4050900"/>
            <a:chOff x="0" y="0"/>
            <a:chExt cx="844084" cy="627590"/>
          </a:xfrm>
        </p:grpSpPr>
        <p:sp>
          <p:nvSpPr>
            <p:cNvPr name="Freeform 5" id="5"/>
            <p:cNvSpPr/>
            <p:nvPr/>
          </p:nvSpPr>
          <p:spPr>
            <a:xfrm flipH="false" flipV="false" rot="0">
              <a:off x="0" y="0"/>
              <a:ext cx="844084" cy="627590"/>
            </a:xfrm>
            <a:custGeom>
              <a:avLst/>
              <a:gdLst/>
              <a:ahLst/>
              <a:cxnLst/>
              <a:rect r="r" b="b" t="t" l="l"/>
              <a:pathLst>
                <a:path h="627590" w="844084">
                  <a:moveTo>
                    <a:pt x="49734" y="0"/>
                  </a:moveTo>
                  <a:lnTo>
                    <a:pt x="794350" y="0"/>
                  </a:lnTo>
                  <a:cubicBezTo>
                    <a:pt x="821817" y="0"/>
                    <a:pt x="844084" y="22267"/>
                    <a:pt x="844084" y="49734"/>
                  </a:cubicBezTo>
                  <a:lnTo>
                    <a:pt x="844084" y="577856"/>
                  </a:lnTo>
                  <a:cubicBezTo>
                    <a:pt x="844084" y="605324"/>
                    <a:pt x="821817" y="627590"/>
                    <a:pt x="794350" y="627590"/>
                  </a:cubicBezTo>
                  <a:lnTo>
                    <a:pt x="49734" y="627590"/>
                  </a:lnTo>
                  <a:cubicBezTo>
                    <a:pt x="22267" y="627590"/>
                    <a:pt x="0" y="605324"/>
                    <a:pt x="0" y="577856"/>
                  </a:cubicBezTo>
                  <a:lnTo>
                    <a:pt x="0" y="49734"/>
                  </a:lnTo>
                  <a:cubicBezTo>
                    <a:pt x="0" y="22267"/>
                    <a:pt x="22267" y="0"/>
                    <a:pt x="49734" y="0"/>
                  </a:cubicBezTo>
                  <a:close/>
                </a:path>
              </a:pathLst>
            </a:custGeom>
            <a:blipFill>
              <a:blip r:embed="rId3"/>
              <a:stretch>
                <a:fillRect l="-68" t="0" r="-68" b="0"/>
              </a:stretch>
            </a:blipFill>
          </p:spPr>
        </p:sp>
      </p:grpSp>
      <p:sp>
        <p:nvSpPr>
          <p:cNvPr name="TextBox 6" id="6"/>
          <p:cNvSpPr txBox="true"/>
          <p:nvPr/>
        </p:nvSpPr>
        <p:spPr>
          <a:xfrm rot="0">
            <a:off x="666750" y="733425"/>
            <a:ext cx="5448300" cy="4589145"/>
          </a:xfrm>
          <a:prstGeom prst="rect">
            <a:avLst/>
          </a:prstGeom>
        </p:spPr>
        <p:txBody>
          <a:bodyPr anchor="t" rtlCol="false" tIns="0" lIns="0" bIns="0" rIns="0">
            <a:spAutoFit/>
          </a:bodyPr>
          <a:lstStyle/>
          <a:p>
            <a:pPr algn="l" marL="0" indent="0" lvl="0">
              <a:lnSpc>
                <a:spcPts val="7260"/>
              </a:lnSpc>
            </a:pPr>
            <a:r>
              <a:rPr lang="en-US" b="true" sz="6600" spc="-165">
                <a:solidFill>
                  <a:srgbClr val="FFFFFF"/>
                </a:solidFill>
                <a:latin typeface="Garet Bold"/>
                <a:ea typeface="Garet Bold"/>
                <a:cs typeface="Garet Bold"/>
                <a:sym typeface="Garet Bold"/>
              </a:rPr>
              <a:t>Mobile Switching Centre and Gateway MSC GMSC</a:t>
            </a:r>
          </a:p>
        </p:txBody>
      </p:sp>
      <p:grpSp>
        <p:nvGrpSpPr>
          <p:cNvPr name="Group 7" id="7"/>
          <p:cNvGrpSpPr/>
          <p:nvPr/>
        </p:nvGrpSpPr>
        <p:grpSpPr>
          <a:xfrm rot="0">
            <a:off x="13611225" y="876300"/>
            <a:ext cx="4010025" cy="1368265"/>
            <a:chOff x="0" y="0"/>
            <a:chExt cx="5346700" cy="1824354"/>
          </a:xfrm>
        </p:grpSpPr>
        <p:sp>
          <p:nvSpPr>
            <p:cNvPr name="TextBox 8" id="8"/>
            <p:cNvSpPr txBox="true"/>
            <p:nvPr/>
          </p:nvSpPr>
          <p:spPr>
            <a:xfrm rot="0">
              <a:off x="0" y="-38100"/>
              <a:ext cx="5346700" cy="566420"/>
            </a:xfrm>
            <a:prstGeom prst="rect">
              <a:avLst/>
            </a:prstGeom>
          </p:spPr>
          <p:txBody>
            <a:bodyPr anchor="t" rtlCol="false" tIns="0" lIns="0" bIns="0" rIns="0">
              <a:spAutoFit/>
            </a:bodyPr>
            <a:lstStyle/>
            <a:p>
              <a:pPr algn="l" marL="0" indent="0" lvl="0">
                <a:lnSpc>
                  <a:spcPts val="3360"/>
                </a:lnSpc>
              </a:pPr>
              <a:r>
                <a:rPr lang="en-US" b="true" sz="2400">
                  <a:solidFill>
                    <a:srgbClr val="FFFFFF"/>
                  </a:solidFill>
                  <a:latin typeface="Helvetica World Bold"/>
                  <a:ea typeface="Helvetica World Bold"/>
                  <a:cs typeface="Helvetica World Bold"/>
                  <a:sym typeface="Helvetica World Bold"/>
                </a:rPr>
                <a:t>Call Management</a:t>
              </a:r>
            </a:p>
          </p:txBody>
        </p:sp>
        <p:sp>
          <p:nvSpPr>
            <p:cNvPr name="TextBox 9" id="9"/>
            <p:cNvSpPr txBox="true"/>
            <p:nvPr/>
          </p:nvSpPr>
          <p:spPr>
            <a:xfrm rot="0">
              <a:off x="0" y="749934"/>
              <a:ext cx="5346700" cy="1074420"/>
            </a:xfrm>
            <a:prstGeom prst="rect">
              <a:avLst/>
            </a:prstGeom>
          </p:spPr>
          <p:txBody>
            <a:bodyPr anchor="t" rtlCol="false" tIns="0" lIns="0" bIns="0" rIns="0">
              <a:spAutoFit/>
            </a:bodyPr>
            <a:lstStyle/>
            <a:p>
              <a:pPr algn="l" marL="0" indent="0" lvl="0">
                <a:lnSpc>
                  <a:spcPts val="3360"/>
                </a:lnSpc>
              </a:pPr>
              <a:r>
                <a:rPr lang="en-US" sz="2400">
                  <a:solidFill>
                    <a:srgbClr val="FFFFFF"/>
                  </a:solidFill>
                  <a:latin typeface="Helvetica World"/>
                  <a:ea typeface="Helvetica World"/>
                  <a:cs typeface="Helvetica World"/>
                  <a:sym typeface="Helvetica World"/>
                </a:rPr>
                <a:t>MSC efficiently manages calls and mobility tasks.</a:t>
              </a:r>
            </a:p>
          </p:txBody>
        </p:sp>
      </p:grpSp>
      <p:grpSp>
        <p:nvGrpSpPr>
          <p:cNvPr name="Group 10" id="10"/>
          <p:cNvGrpSpPr/>
          <p:nvPr/>
        </p:nvGrpSpPr>
        <p:grpSpPr>
          <a:xfrm rot="0">
            <a:off x="13611225" y="5353050"/>
            <a:ext cx="4010025" cy="1787365"/>
            <a:chOff x="0" y="0"/>
            <a:chExt cx="5346700" cy="2383154"/>
          </a:xfrm>
        </p:grpSpPr>
        <p:sp>
          <p:nvSpPr>
            <p:cNvPr name="TextBox 11" id="11"/>
            <p:cNvSpPr txBox="true"/>
            <p:nvPr/>
          </p:nvSpPr>
          <p:spPr>
            <a:xfrm rot="0">
              <a:off x="0" y="-38100"/>
              <a:ext cx="5346700" cy="566420"/>
            </a:xfrm>
            <a:prstGeom prst="rect">
              <a:avLst/>
            </a:prstGeom>
          </p:spPr>
          <p:txBody>
            <a:bodyPr anchor="t" rtlCol="false" tIns="0" lIns="0" bIns="0" rIns="0">
              <a:spAutoFit/>
            </a:bodyPr>
            <a:lstStyle/>
            <a:p>
              <a:pPr algn="l" marL="0" indent="0" lvl="0">
                <a:lnSpc>
                  <a:spcPts val="3360"/>
                </a:lnSpc>
              </a:pPr>
              <a:r>
                <a:rPr lang="en-US" b="true" sz="2400">
                  <a:solidFill>
                    <a:srgbClr val="FFFFFF"/>
                  </a:solidFill>
                  <a:latin typeface="Helvetica World Bold"/>
                  <a:ea typeface="Helvetica World Bold"/>
                  <a:cs typeface="Helvetica World Bold"/>
                  <a:sym typeface="Helvetica World Bold"/>
                </a:rPr>
                <a:t>PSTN Connectivity</a:t>
              </a:r>
            </a:p>
          </p:txBody>
        </p:sp>
        <p:sp>
          <p:nvSpPr>
            <p:cNvPr name="TextBox 12" id="12"/>
            <p:cNvSpPr txBox="true"/>
            <p:nvPr/>
          </p:nvSpPr>
          <p:spPr>
            <a:xfrm rot="0">
              <a:off x="0" y="749934"/>
              <a:ext cx="5346700" cy="1633220"/>
            </a:xfrm>
            <a:prstGeom prst="rect">
              <a:avLst/>
            </a:prstGeom>
          </p:spPr>
          <p:txBody>
            <a:bodyPr anchor="t" rtlCol="false" tIns="0" lIns="0" bIns="0" rIns="0">
              <a:spAutoFit/>
            </a:bodyPr>
            <a:lstStyle/>
            <a:p>
              <a:pPr algn="l" marL="0" indent="0" lvl="0">
                <a:lnSpc>
                  <a:spcPts val="3360"/>
                </a:lnSpc>
              </a:pPr>
              <a:r>
                <a:rPr lang="en-US" sz="2400">
                  <a:solidFill>
                    <a:srgbClr val="FFFFFF"/>
                  </a:solidFill>
                  <a:latin typeface="Helvetica World"/>
                  <a:ea typeface="Helvetica World"/>
                  <a:cs typeface="Helvetica World"/>
                  <a:sym typeface="Helvetica World"/>
                </a:rPr>
                <a:t>GMSC ensures seamless connectivity to external networks.</a:t>
              </a:r>
            </a:p>
          </p:txBody>
        </p:sp>
      </p:grpSp>
      <p:sp>
        <p:nvSpPr>
          <p:cNvPr name="Freeform 13" id="13"/>
          <p:cNvSpPr/>
          <p:nvPr/>
        </p:nvSpPr>
        <p:spPr>
          <a:xfrm flipH="false" flipV="false" rot="0">
            <a:off x="666750" y="8724900"/>
            <a:ext cx="895350" cy="895350"/>
          </a:xfrm>
          <a:custGeom>
            <a:avLst/>
            <a:gdLst/>
            <a:ahLst/>
            <a:cxnLst/>
            <a:rect r="r" b="b" t="t" l="l"/>
            <a:pathLst>
              <a:path h="895350" w="895350">
                <a:moveTo>
                  <a:pt x="0" y="0"/>
                </a:moveTo>
                <a:lnTo>
                  <a:pt x="895350" y="0"/>
                </a:lnTo>
                <a:lnTo>
                  <a:pt x="895350" y="895350"/>
                </a:lnTo>
                <a:lnTo>
                  <a:pt x="0" y="895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grpSp>
        <p:nvGrpSpPr>
          <p:cNvPr name="Group 2" id="2"/>
          <p:cNvGrpSpPr/>
          <p:nvPr/>
        </p:nvGrpSpPr>
        <p:grpSpPr>
          <a:xfrm rot="0">
            <a:off x="7858125" y="666750"/>
            <a:ext cx="5448300" cy="4029075"/>
            <a:chOff x="0" y="0"/>
            <a:chExt cx="844084" cy="624209"/>
          </a:xfrm>
        </p:grpSpPr>
        <p:sp>
          <p:nvSpPr>
            <p:cNvPr name="Freeform 3" id="3"/>
            <p:cNvSpPr/>
            <p:nvPr/>
          </p:nvSpPr>
          <p:spPr>
            <a:xfrm flipH="false" flipV="false" rot="0">
              <a:off x="0" y="0"/>
              <a:ext cx="844084" cy="624209"/>
            </a:xfrm>
            <a:custGeom>
              <a:avLst/>
              <a:gdLst/>
              <a:ahLst/>
              <a:cxnLst/>
              <a:rect r="r" b="b" t="t" l="l"/>
              <a:pathLst>
                <a:path h="624209" w="844084">
                  <a:moveTo>
                    <a:pt x="49734" y="0"/>
                  </a:moveTo>
                  <a:lnTo>
                    <a:pt x="794350" y="0"/>
                  </a:lnTo>
                  <a:cubicBezTo>
                    <a:pt x="821817" y="0"/>
                    <a:pt x="844084" y="22267"/>
                    <a:pt x="844084" y="49734"/>
                  </a:cubicBezTo>
                  <a:lnTo>
                    <a:pt x="844084" y="574475"/>
                  </a:lnTo>
                  <a:cubicBezTo>
                    <a:pt x="844084" y="587665"/>
                    <a:pt x="838844" y="600315"/>
                    <a:pt x="829517" y="609642"/>
                  </a:cubicBezTo>
                  <a:cubicBezTo>
                    <a:pt x="820190" y="618969"/>
                    <a:pt x="807540" y="624209"/>
                    <a:pt x="794350" y="624209"/>
                  </a:cubicBezTo>
                  <a:lnTo>
                    <a:pt x="49734" y="624209"/>
                  </a:lnTo>
                  <a:cubicBezTo>
                    <a:pt x="22267" y="624209"/>
                    <a:pt x="0" y="601942"/>
                    <a:pt x="0" y="574475"/>
                  </a:cubicBezTo>
                  <a:lnTo>
                    <a:pt x="0" y="49734"/>
                  </a:lnTo>
                  <a:cubicBezTo>
                    <a:pt x="0" y="22267"/>
                    <a:pt x="22267" y="0"/>
                    <a:pt x="49734" y="0"/>
                  </a:cubicBezTo>
                  <a:close/>
                </a:path>
              </a:pathLst>
            </a:custGeom>
            <a:blipFill>
              <a:blip r:embed="rId2"/>
              <a:stretch>
                <a:fillRect l="-221" t="0" r="-221" b="0"/>
              </a:stretch>
            </a:blipFill>
          </p:spPr>
        </p:sp>
      </p:grpSp>
      <p:grpSp>
        <p:nvGrpSpPr>
          <p:cNvPr name="Group 4" id="4"/>
          <p:cNvGrpSpPr/>
          <p:nvPr/>
        </p:nvGrpSpPr>
        <p:grpSpPr>
          <a:xfrm rot="0">
            <a:off x="7858125" y="5143500"/>
            <a:ext cx="5448300" cy="4050900"/>
            <a:chOff x="0" y="0"/>
            <a:chExt cx="844084" cy="627590"/>
          </a:xfrm>
        </p:grpSpPr>
        <p:sp>
          <p:nvSpPr>
            <p:cNvPr name="Freeform 5" id="5"/>
            <p:cNvSpPr/>
            <p:nvPr/>
          </p:nvSpPr>
          <p:spPr>
            <a:xfrm flipH="false" flipV="false" rot="0">
              <a:off x="0" y="0"/>
              <a:ext cx="844084" cy="627590"/>
            </a:xfrm>
            <a:custGeom>
              <a:avLst/>
              <a:gdLst/>
              <a:ahLst/>
              <a:cxnLst/>
              <a:rect r="r" b="b" t="t" l="l"/>
              <a:pathLst>
                <a:path h="627590" w="844084">
                  <a:moveTo>
                    <a:pt x="49734" y="0"/>
                  </a:moveTo>
                  <a:lnTo>
                    <a:pt x="794350" y="0"/>
                  </a:lnTo>
                  <a:cubicBezTo>
                    <a:pt x="821817" y="0"/>
                    <a:pt x="844084" y="22267"/>
                    <a:pt x="844084" y="49734"/>
                  </a:cubicBezTo>
                  <a:lnTo>
                    <a:pt x="844084" y="577856"/>
                  </a:lnTo>
                  <a:cubicBezTo>
                    <a:pt x="844084" y="605324"/>
                    <a:pt x="821817" y="627590"/>
                    <a:pt x="794350" y="627590"/>
                  </a:cubicBezTo>
                  <a:lnTo>
                    <a:pt x="49734" y="627590"/>
                  </a:lnTo>
                  <a:cubicBezTo>
                    <a:pt x="22267" y="627590"/>
                    <a:pt x="0" y="605324"/>
                    <a:pt x="0" y="577856"/>
                  </a:cubicBezTo>
                  <a:lnTo>
                    <a:pt x="0" y="49734"/>
                  </a:lnTo>
                  <a:cubicBezTo>
                    <a:pt x="0" y="22267"/>
                    <a:pt x="22267" y="0"/>
                    <a:pt x="49734" y="0"/>
                  </a:cubicBezTo>
                  <a:close/>
                </a:path>
              </a:pathLst>
            </a:custGeom>
            <a:blipFill>
              <a:blip r:embed="rId3"/>
              <a:stretch>
                <a:fillRect l="-68" t="0" r="-68" b="0"/>
              </a:stretch>
            </a:blipFill>
          </p:spPr>
        </p:sp>
      </p:grpSp>
      <p:sp>
        <p:nvSpPr>
          <p:cNvPr name="TextBox 6" id="6"/>
          <p:cNvSpPr txBox="true"/>
          <p:nvPr/>
        </p:nvSpPr>
        <p:spPr>
          <a:xfrm rot="0">
            <a:off x="666750" y="3659142"/>
            <a:ext cx="5448300" cy="2651760"/>
          </a:xfrm>
          <a:prstGeom prst="rect">
            <a:avLst/>
          </a:prstGeom>
        </p:spPr>
        <p:txBody>
          <a:bodyPr anchor="t" rtlCol="false" tIns="0" lIns="0" bIns="0" rIns="0">
            <a:spAutoFit/>
          </a:bodyPr>
          <a:lstStyle/>
          <a:p>
            <a:pPr algn="l" marL="0" indent="0" lvl="0">
              <a:lnSpc>
                <a:spcPts val="6930"/>
              </a:lnSpc>
            </a:pPr>
            <a:r>
              <a:rPr lang="en-US" b="true" sz="6300" spc="-157">
                <a:solidFill>
                  <a:srgbClr val="FFFFFF"/>
                </a:solidFill>
                <a:latin typeface="Garet Bold"/>
                <a:ea typeface="Garet Bold"/>
                <a:cs typeface="Garet Bold"/>
                <a:sym typeface="Garet Bold"/>
              </a:rPr>
              <a:t>Subscriber Databases: HLR and VLR</a:t>
            </a:r>
          </a:p>
        </p:txBody>
      </p:sp>
      <p:grpSp>
        <p:nvGrpSpPr>
          <p:cNvPr name="Group 7" id="7"/>
          <p:cNvGrpSpPr/>
          <p:nvPr/>
        </p:nvGrpSpPr>
        <p:grpSpPr>
          <a:xfrm rot="0">
            <a:off x="13611225" y="876300"/>
            <a:ext cx="4010025" cy="1863565"/>
            <a:chOff x="0" y="0"/>
            <a:chExt cx="5346700" cy="2484754"/>
          </a:xfrm>
        </p:grpSpPr>
        <p:sp>
          <p:nvSpPr>
            <p:cNvPr name="TextBox 8" id="8"/>
            <p:cNvSpPr txBox="true"/>
            <p:nvPr/>
          </p:nvSpPr>
          <p:spPr>
            <a:xfrm rot="0">
              <a:off x="0" y="-38100"/>
              <a:ext cx="5346700" cy="566420"/>
            </a:xfrm>
            <a:prstGeom prst="rect">
              <a:avLst/>
            </a:prstGeom>
          </p:spPr>
          <p:txBody>
            <a:bodyPr anchor="t" rtlCol="false" tIns="0" lIns="0" bIns="0" rIns="0">
              <a:spAutoFit/>
            </a:bodyPr>
            <a:lstStyle/>
            <a:p>
              <a:pPr algn="l" marL="0" indent="0" lvl="0">
                <a:lnSpc>
                  <a:spcPts val="3360"/>
                </a:lnSpc>
              </a:pPr>
              <a:r>
                <a:rPr lang="en-US" b="true" sz="2400">
                  <a:solidFill>
                    <a:srgbClr val="FFFFFF"/>
                  </a:solidFill>
                  <a:latin typeface="Helvetica World Bold"/>
                  <a:ea typeface="Helvetica World Bold"/>
                  <a:cs typeface="Helvetica World Bold"/>
                  <a:sym typeface="Helvetica World Bold"/>
                </a:rPr>
                <a:t>Home Location Register</a:t>
              </a:r>
            </a:p>
          </p:txBody>
        </p:sp>
        <p:sp>
          <p:nvSpPr>
            <p:cNvPr name="TextBox 9" id="9"/>
            <p:cNvSpPr txBox="true"/>
            <p:nvPr/>
          </p:nvSpPr>
          <p:spPr>
            <a:xfrm rot="0">
              <a:off x="0" y="749934"/>
              <a:ext cx="5346700" cy="1734820"/>
            </a:xfrm>
            <a:prstGeom prst="rect">
              <a:avLst/>
            </a:prstGeom>
          </p:spPr>
          <p:txBody>
            <a:bodyPr anchor="t" rtlCol="false" tIns="0" lIns="0" bIns="0" rIns="0">
              <a:spAutoFit/>
            </a:bodyPr>
            <a:lstStyle/>
            <a:p>
              <a:pPr algn="l" marL="0" indent="0" lvl="0">
                <a:lnSpc>
                  <a:spcPts val="3360"/>
                </a:lnSpc>
              </a:pPr>
              <a:r>
                <a:rPr lang="en-US" sz="2400" u="sng">
                  <a:solidFill>
                    <a:srgbClr val="FFFFFF"/>
                  </a:solidFill>
                  <a:latin typeface="Helvetica World"/>
                  <a:ea typeface="Helvetica World"/>
                  <a:cs typeface="Helvetica World"/>
                  <a:sym typeface="Helvetica World"/>
                </a:rPr>
                <a:t>HLR </a:t>
              </a:r>
              <a:r>
                <a:rPr lang="en-US" sz="2400">
                  <a:solidFill>
                    <a:srgbClr val="FFFFFF"/>
                  </a:solidFill>
                  <a:latin typeface="Helvetica World"/>
                  <a:ea typeface="Helvetica World"/>
                  <a:cs typeface="Helvetica World"/>
                  <a:sym typeface="Helvetica World"/>
                </a:rPr>
                <a:t>holds </a:t>
              </a:r>
              <a:r>
                <a:rPr lang="en-US" b="true" sz="2400">
                  <a:solidFill>
                    <a:srgbClr val="FFFFFF"/>
                  </a:solidFill>
                  <a:latin typeface="Helvetica World Bold"/>
                  <a:ea typeface="Helvetica World Bold"/>
                  <a:cs typeface="Helvetica World Bold"/>
                  <a:sym typeface="Helvetica World Bold"/>
                </a:rPr>
                <a:t>permanent subscriber data</a:t>
              </a:r>
              <a:r>
                <a:rPr lang="en-US" sz="2400">
                  <a:solidFill>
                    <a:srgbClr val="FFFFFF"/>
                  </a:solidFill>
                  <a:latin typeface="Helvetica World"/>
                  <a:ea typeface="Helvetica World"/>
                  <a:cs typeface="Helvetica World"/>
                  <a:sym typeface="Helvetica World"/>
                </a:rPr>
                <a:t> and services.</a:t>
              </a:r>
            </a:p>
          </p:txBody>
        </p:sp>
      </p:grpSp>
      <p:grpSp>
        <p:nvGrpSpPr>
          <p:cNvPr name="Group 10" id="10"/>
          <p:cNvGrpSpPr/>
          <p:nvPr/>
        </p:nvGrpSpPr>
        <p:grpSpPr>
          <a:xfrm rot="0">
            <a:off x="13611225" y="5353050"/>
            <a:ext cx="4010025" cy="1444465"/>
            <a:chOff x="0" y="0"/>
            <a:chExt cx="5346700" cy="1925954"/>
          </a:xfrm>
        </p:grpSpPr>
        <p:sp>
          <p:nvSpPr>
            <p:cNvPr name="TextBox 11" id="11"/>
            <p:cNvSpPr txBox="true"/>
            <p:nvPr/>
          </p:nvSpPr>
          <p:spPr>
            <a:xfrm rot="0">
              <a:off x="0" y="-38100"/>
              <a:ext cx="5346700" cy="566420"/>
            </a:xfrm>
            <a:prstGeom prst="rect">
              <a:avLst/>
            </a:prstGeom>
          </p:spPr>
          <p:txBody>
            <a:bodyPr anchor="t" rtlCol="false" tIns="0" lIns="0" bIns="0" rIns="0">
              <a:spAutoFit/>
            </a:bodyPr>
            <a:lstStyle/>
            <a:p>
              <a:pPr algn="l" marL="0" indent="0" lvl="0">
                <a:lnSpc>
                  <a:spcPts val="3360"/>
                </a:lnSpc>
              </a:pPr>
              <a:r>
                <a:rPr lang="en-US" b="true" sz="2400">
                  <a:solidFill>
                    <a:srgbClr val="FFFFFF"/>
                  </a:solidFill>
                  <a:latin typeface="Helvetica World Bold"/>
                  <a:ea typeface="Helvetica World Bold"/>
                  <a:cs typeface="Helvetica World Bold"/>
                  <a:sym typeface="Helvetica World Bold"/>
                </a:rPr>
                <a:t>Visitor Location Register</a:t>
              </a:r>
            </a:p>
          </p:txBody>
        </p:sp>
        <p:sp>
          <p:nvSpPr>
            <p:cNvPr name="TextBox 12" id="12"/>
            <p:cNvSpPr txBox="true"/>
            <p:nvPr/>
          </p:nvSpPr>
          <p:spPr>
            <a:xfrm rot="0">
              <a:off x="0" y="749934"/>
              <a:ext cx="5346700" cy="1176020"/>
            </a:xfrm>
            <a:prstGeom prst="rect">
              <a:avLst/>
            </a:prstGeom>
          </p:spPr>
          <p:txBody>
            <a:bodyPr anchor="t" rtlCol="false" tIns="0" lIns="0" bIns="0" rIns="0">
              <a:spAutoFit/>
            </a:bodyPr>
            <a:lstStyle/>
            <a:p>
              <a:pPr algn="l" marL="0" indent="0" lvl="0">
                <a:lnSpc>
                  <a:spcPts val="3360"/>
                </a:lnSpc>
              </a:pPr>
              <a:r>
                <a:rPr lang="en-US" sz="2400" u="sng">
                  <a:solidFill>
                    <a:srgbClr val="FFFFFF"/>
                  </a:solidFill>
                  <a:latin typeface="Helvetica World"/>
                  <a:ea typeface="Helvetica World"/>
                  <a:cs typeface="Helvetica World"/>
                  <a:sym typeface="Helvetica World"/>
                </a:rPr>
                <a:t>VLR</a:t>
              </a:r>
              <a:r>
                <a:rPr lang="en-US" sz="2400">
                  <a:solidFill>
                    <a:srgbClr val="FFFFFF"/>
                  </a:solidFill>
                  <a:latin typeface="Helvetica World"/>
                  <a:ea typeface="Helvetica World"/>
                  <a:cs typeface="Helvetica World"/>
                  <a:sym typeface="Helvetica World"/>
                </a:rPr>
                <a:t> manages </a:t>
              </a:r>
              <a:r>
                <a:rPr lang="en-US" b="true" sz="2400">
                  <a:solidFill>
                    <a:srgbClr val="FFFFFF"/>
                  </a:solidFill>
                  <a:latin typeface="Helvetica World Bold"/>
                  <a:ea typeface="Helvetica World Bold"/>
                  <a:cs typeface="Helvetica World Bold"/>
                  <a:sym typeface="Helvetica World Bold"/>
                </a:rPr>
                <a:t>temporary location data</a:t>
              </a:r>
              <a:r>
                <a:rPr lang="en-US" sz="2400">
                  <a:solidFill>
                    <a:srgbClr val="FFFFFF"/>
                  </a:solidFill>
                  <a:latin typeface="Helvetica World"/>
                  <a:ea typeface="Helvetica World"/>
                  <a:cs typeface="Helvetica World"/>
                  <a:sym typeface="Helvetica World"/>
                </a:rPr>
                <a:t> for users.</a:t>
              </a:r>
            </a:p>
          </p:txBody>
        </p:sp>
      </p:grpSp>
      <p:sp>
        <p:nvSpPr>
          <p:cNvPr name="Freeform 13" id="13"/>
          <p:cNvSpPr/>
          <p:nvPr/>
        </p:nvSpPr>
        <p:spPr>
          <a:xfrm flipH="false" flipV="false" rot="0">
            <a:off x="666750" y="8724900"/>
            <a:ext cx="895350" cy="895350"/>
          </a:xfrm>
          <a:custGeom>
            <a:avLst/>
            <a:gdLst/>
            <a:ahLst/>
            <a:cxnLst/>
            <a:rect r="r" b="b" t="t" l="l"/>
            <a:pathLst>
              <a:path h="895350" w="895350">
                <a:moveTo>
                  <a:pt x="0" y="0"/>
                </a:moveTo>
                <a:lnTo>
                  <a:pt x="895350" y="0"/>
                </a:lnTo>
                <a:lnTo>
                  <a:pt x="895350" y="895350"/>
                </a:lnTo>
                <a:lnTo>
                  <a:pt x="0" y="895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grpSp>
        <p:nvGrpSpPr>
          <p:cNvPr name="Group 2" id="2"/>
          <p:cNvGrpSpPr/>
          <p:nvPr/>
        </p:nvGrpSpPr>
        <p:grpSpPr>
          <a:xfrm rot="0">
            <a:off x="7858125" y="666750"/>
            <a:ext cx="5448300" cy="4029075"/>
            <a:chOff x="0" y="0"/>
            <a:chExt cx="844084" cy="624209"/>
          </a:xfrm>
        </p:grpSpPr>
        <p:sp>
          <p:nvSpPr>
            <p:cNvPr name="Freeform 3" id="3"/>
            <p:cNvSpPr/>
            <p:nvPr/>
          </p:nvSpPr>
          <p:spPr>
            <a:xfrm flipH="false" flipV="false" rot="0">
              <a:off x="0" y="0"/>
              <a:ext cx="844084" cy="624209"/>
            </a:xfrm>
            <a:custGeom>
              <a:avLst/>
              <a:gdLst/>
              <a:ahLst/>
              <a:cxnLst/>
              <a:rect r="r" b="b" t="t" l="l"/>
              <a:pathLst>
                <a:path h="624209" w="844084">
                  <a:moveTo>
                    <a:pt x="49734" y="0"/>
                  </a:moveTo>
                  <a:lnTo>
                    <a:pt x="794350" y="0"/>
                  </a:lnTo>
                  <a:cubicBezTo>
                    <a:pt x="821817" y="0"/>
                    <a:pt x="844084" y="22267"/>
                    <a:pt x="844084" y="49734"/>
                  </a:cubicBezTo>
                  <a:lnTo>
                    <a:pt x="844084" y="574475"/>
                  </a:lnTo>
                  <a:cubicBezTo>
                    <a:pt x="844084" y="587665"/>
                    <a:pt x="838844" y="600315"/>
                    <a:pt x="829517" y="609642"/>
                  </a:cubicBezTo>
                  <a:cubicBezTo>
                    <a:pt x="820190" y="618969"/>
                    <a:pt x="807540" y="624209"/>
                    <a:pt x="794350" y="624209"/>
                  </a:cubicBezTo>
                  <a:lnTo>
                    <a:pt x="49734" y="624209"/>
                  </a:lnTo>
                  <a:cubicBezTo>
                    <a:pt x="22267" y="624209"/>
                    <a:pt x="0" y="601942"/>
                    <a:pt x="0" y="574475"/>
                  </a:cubicBezTo>
                  <a:lnTo>
                    <a:pt x="0" y="49734"/>
                  </a:lnTo>
                  <a:cubicBezTo>
                    <a:pt x="0" y="22267"/>
                    <a:pt x="22267" y="0"/>
                    <a:pt x="49734" y="0"/>
                  </a:cubicBezTo>
                  <a:close/>
                </a:path>
              </a:pathLst>
            </a:custGeom>
            <a:blipFill>
              <a:blip r:embed="rId2"/>
              <a:stretch>
                <a:fillRect l="-221" t="0" r="-221" b="0"/>
              </a:stretch>
            </a:blipFill>
          </p:spPr>
        </p:sp>
      </p:grpSp>
      <p:grpSp>
        <p:nvGrpSpPr>
          <p:cNvPr name="Group 4" id="4"/>
          <p:cNvGrpSpPr/>
          <p:nvPr/>
        </p:nvGrpSpPr>
        <p:grpSpPr>
          <a:xfrm rot="0">
            <a:off x="7858125" y="5143500"/>
            <a:ext cx="5448300" cy="4050900"/>
            <a:chOff x="0" y="0"/>
            <a:chExt cx="844084" cy="627590"/>
          </a:xfrm>
        </p:grpSpPr>
        <p:sp>
          <p:nvSpPr>
            <p:cNvPr name="Freeform 5" id="5"/>
            <p:cNvSpPr/>
            <p:nvPr/>
          </p:nvSpPr>
          <p:spPr>
            <a:xfrm flipH="false" flipV="false" rot="0">
              <a:off x="0" y="0"/>
              <a:ext cx="844084" cy="627590"/>
            </a:xfrm>
            <a:custGeom>
              <a:avLst/>
              <a:gdLst/>
              <a:ahLst/>
              <a:cxnLst/>
              <a:rect r="r" b="b" t="t" l="l"/>
              <a:pathLst>
                <a:path h="627590" w="844084">
                  <a:moveTo>
                    <a:pt x="49734" y="0"/>
                  </a:moveTo>
                  <a:lnTo>
                    <a:pt x="794350" y="0"/>
                  </a:lnTo>
                  <a:cubicBezTo>
                    <a:pt x="821817" y="0"/>
                    <a:pt x="844084" y="22267"/>
                    <a:pt x="844084" y="49734"/>
                  </a:cubicBezTo>
                  <a:lnTo>
                    <a:pt x="844084" y="577856"/>
                  </a:lnTo>
                  <a:cubicBezTo>
                    <a:pt x="844084" y="605324"/>
                    <a:pt x="821817" y="627590"/>
                    <a:pt x="794350" y="627590"/>
                  </a:cubicBezTo>
                  <a:lnTo>
                    <a:pt x="49734" y="627590"/>
                  </a:lnTo>
                  <a:cubicBezTo>
                    <a:pt x="22267" y="627590"/>
                    <a:pt x="0" y="605324"/>
                    <a:pt x="0" y="577856"/>
                  </a:cubicBezTo>
                  <a:lnTo>
                    <a:pt x="0" y="49734"/>
                  </a:lnTo>
                  <a:cubicBezTo>
                    <a:pt x="0" y="22267"/>
                    <a:pt x="22267" y="0"/>
                    <a:pt x="49734" y="0"/>
                  </a:cubicBezTo>
                  <a:close/>
                </a:path>
              </a:pathLst>
            </a:custGeom>
            <a:blipFill>
              <a:blip r:embed="rId3"/>
              <a:stretch>
                <a:fillRect l="-68" t="0" r="-68" b="0"/>
              </a:stretch>
            </a:blipFill>
          </p:spPr>
        </p:sp>
      </p:grpSp>
      <p:sp>
        <p:nvSpPr>
          <p:cNvPr name="TextBox 6" id="6"/>
          <p:cNvSpPr txBox="true"/>
          <p:nvPr/>
        </p:nvSpPr>
        <p:spPr>
          <a:xfrm rot="0">
            <a:off x="666750" y="3212306"/>
            <a:ext cx="5955795" cy="3294697"/>
          </a:xfrm>
          <a:prstGeom prst="rect">
            <a:avLst/>
          </a:prstGeom>
        </p:spPr>
        <p:txBody>
          <a:bodyPr anchor="t" rtlCol="false" tIns="0" lIns="0" bIns="0" rIns="0">
            <a:spAutoFit/>
          </a:bodyPr>
          <a:lstStyle/>
          <a:p>
            <a:pPr algn="l" marL="0" indent="0" lvl="0">
              <a:lnSpc>
                <a:spcPts val="6517"/>
              </a:lnSpc>
            </a:pPr>
            <a:r>
              <a:rPr lang="en-US" b="true" sz="5924" spc="-148">
                <a:solidFill>
                  <a:srgbClr val="FFFFFF"/>
                </a:solidFill>
                <a:latin typeface="Garet Bold"/>
                <a:ea typeface="Garet Bold"/>
                <a:cs typeface="Garet Bold"/>
                <a:sym typeface="Garet Bold"/>
              </a:rPr>
              <a:t>Authentication and Equipment Databases Overview</a:t>
            </a:r>
          </a:p>
        </p:txBody>
      </p:sp>
      <p:grpSp>
        <p:nvGrpSpPr>
          <p:cNvPr name="Group 7" id="7"/>
          <p:cNvGrpSpPr/>
          <p:nvPr/>
        </p:nvGrpSpPr>
        <p:grpSpPr>
          <a:xfrm rot="0">
            <a:off x="13611225" y="876300"/>
            <a:ext cx="4010025" cy="1368265"/>
            <a:chOff x="0" y="0"/>
            <a:chExt cx="5346700" cy="1824354"/>
          </a:xfrm>
        </p:grpSpPr>
        <p:sp>
          <p:nvSpPr>
            <p:cNvPr name="TextBox 8" id="8"/>
            <p:cNvSpPr txBox="true"/>
            <p:nvPr/>
          </p:nvSpPr>
          <p:spPr>
            <a:xfrm rot="0">
              <a:off x="0" y="-38100"/>
              <a:ext cx="5346700" cy="566420"/>
            </a:xfrm>
            <a:prstGeom prst="rect">
              <a:avLst/>
            </a:prstGeom>
          </p:spPr>
          <p:txBody>
            <a:bodyPr anchor="t" rtlCol="false" tIns="0" lIns="0" bIns="0" rIns="0">
              <a:spAutoFit/>
            </a:bodyPr>
            <a:lstStyle/>
            <a:p>
              <a:pPr algn="l" marL="0" indent="0" lvl="0">
                <a:lnSpc>
                  <a:spcPts val="3360"/>
                </a:lnSpc>
              </a:pPr>
              <a:r>
                <a:rPr lang="en-US" b="true" sz="2400">
                  <a:solidFill>
                    <a:srgbClr val="FFFFFF"/>
                  </a:solidFill>
                  <a:latin typeface="Helvetica World Bold"/>
                  <a:ea typeface="Helvetica World Bold"/>
                  <a:cs typeface="Helvetica World Bold"/>
                  <a:sym typeface="Helvetica World Bold"/>
                </a:rPr>
                <a:t>Authentication</a:t>
              </a:r>
            </a:p>
          </p:txBody>
        </p:sp>
        <p:sp>
          <p:nvSpPr>
            <p:cNvPr name="TextBox 9" id="9"/>
            <p:cNvSpPr txBox="true"/>
            <p:nvPr/>
          </p:nvSpPr>
          <p:spPr>
            <a:xfrm rot="0">
              <a:off x="0" y="749934"/>
              <a:ext cx="5346700" cy="1074420"/>
            </a:xfrm>
            <a:prstGeom prst="rect">
              <a:avLst/>
            </a:prstGeom>
          </p:spPr>
          <p:txBody>
            <a:bodyPr anchor="t" rtlCol="false" tIns="0" lIns="0" bIns="0" rIns="0">
              <a:spAutoFit/>
            </a:bodyPr>
            <a:lstStyle/>
            <a:p>
              <a:pPr algn="l" marL="0" indent="0" lvl="0">
                <a:lnSpc>
                  <a:spcPts val="3360"/>
                </a:lnSpc>
              </a:pPr>
              <a:r>
                <a:rPr lang="en-US" sz="2400" u="sng">
                  <a:solidFill>
                    <a:srgbClr val="FFFFFF"/>
                  </a:solidFill>
                  <a:latin typeface="Helvetica World"/>
                  <a:ea typeface="Helvetica World"/>
                  <a:cs typeface="Helvetica World"/>
                  <a:sym typeface="Helvetica World"/>
                </a:rPr>
                <a:t>AuC </a:t>
              </a:r>
              <a:r>
                <a:rPr lang="en-US" sz="2400">
                  <a:solidFill>
                    <a:srgbClr val="FFFFFF"/>
                  </a:solidFill>
                  <a:latin typeface="Helvetica World"/>
                  <a:ea typeface="Helvetica World"/>
                  <a:cs typeface="Helvetica World"/>
                  <a:sym typeface="Helvetica World"/>
                </a:rPr>
                <a:t>generates security triplets for verification.</a:t>
              </a:r>
            </a:p>
          </p:txBody>
        </p:sp>
      </p:grpSp>
      <p:grpSp>
        <p:nvGrpSpPr>
          <p:cNvPr name="Group 10" id="10"/>
          <p:cNvGrpSpPr/>
          <p:nvPr/>
        </p:nvGrpSpPr>
        <p:grpSpPr>
          <a:xfrm rot="0">
            <a:off x="13611225" y="5353050"/>
            <a:ext cx="4010025" cy="1368265"/>
            <a:chOff x="0" y="0"/>
            <a:chExt cx="5346700" cy="1824354"/>
          </a:xfrm>
        </p:grpSpPr>
        <p:sp>
          <p:nvSpPr>
            <p:cNvPr name="TextBox 11" id="11"/>
            <p:cNvSpPr txBox="true"/>
            <p:nvPr/>
          </p:nvSpPr>
          <p:spPr>
            <a:xfrm rot="0">
              <a:off x="0" y="-38100"/>
              <a:ext cx="5346700" cy="566420"/>
            </a:xfrm>
            <a:prstGeom prst="rect">
              <a:avLst/>
            </a:prstGeom>
          </p:spPr>
          <p:txBody>
            <a:bodyPr anchor="t" rtlCol="false" tIns="0" lIns="0" bIns="0" rIns="0">
              <a:spAutoFit/>
            </a:bodyPr>
            <a:lstStyle/>
            <a:p>
              <a:pPr algn="l" marL="0" indent="0" lvl="0">
                <a:lnSpc>
                  <a:spcPts val="3360"/>
                </a:lnSpc>
              </a:pPr>
              <a:r>
                <a:rPr lang="en-US" b="true" sz="2400">
                  <a:solidFill>
                    <a:srgbClr val="FFFFFF"/>
                  </a:solidFill>
                  <a:latin typeface="Helvetica World Bold"/>
                  <a:ea typeface="Helvetica World Bold"/>
                  <a:cs typeface="Helvetica World Bold"/>
                  <a:sym typeface="Helvetica World Bold"/>
                </a:rPr>
                <a:t>Equipment Identity</a:t>
              </a:r>
            </a:p>
          </p:txBody>
        </p:sp>
        <p:sp>
          <p:nvSpPr>
            <p:cNvPr name="TextBox 12" id="12"/>
            <p:cNvSpPr txBox="true"/>
            <p:nvPr/>
          </p:nvSpPr>
          <p:spPr>
            <a:xfrm rot="0">
              <a:off x="0" y="749934"/>
              <a:ext cx="5346700" cy="1074420"/>
            </a:xfrm>
            <a:prstGeom prst="rect">
              <a:avLst/>
            </a:prstGeom>
          </p:spPr>
          <p:txBody>
            <a:bodyPr anchor="t" rtlCol="false" tIns="0" lIns="0" bIns="0" rIns="0">
              <a:spAutoFit/>
            </a:bodyPr>
            <a:lstStyle/>
            <a:p>
              <a:pPr algn="l" marL="0" indent="0" lvl="0">
                <a:lnSpc>
                  <a:spcPts val="3360"/>
                </a:lnSpc>
              </a:pPr>
              <a:r>
                <a:rPr lang="en-US" sz="2400" u="sng">
                  <a:solidFill>
                    <a:srgbClr val="FFFFFF"/>
                  </a:solidFill>
                  <a:latin typeface="Helvetica World"/>
                  <a:ea typeface="Helvetica World"/>
                  <a:cs typeface="Helvetica World"/>
                  <a:sym typeface="Helvetica World"/>
                </a:rPr>
                <a:t>EIR </a:t>
              </a:r>
              <a:r>
                <a:rPr lang="en-US" sz="2400">
                  <a:solidFill>
                    <a:srgbClr val="FFFFFF"/>
                  </a:solidFill>
                  <a:latin typeface="Helvetica World"/>
                  <a:ea typeface="Helvetica World"/>
                  <a:cs typeface="Helvetica World"/>
                  <a:sym typeface="Helvetica World"/>
                </a:rPr>
                <a:t>manages IMEI checks for device integrity.</a:t>
              </a:r>
            </a:p>
          </p:txBody>
        </p:sp>
      </p:grpSp>
      <p:sp>
        <p:nvSpPr>
          <p:cNvPr name="Freeform 13" id="13"/>
          <p:cNvSpPr/>
          <p:nvPr/>
        </p:nvSpPr>
        <p:spPr>
          <a:xfrm flipH="false" flipV="false" rot="0">
            <a:off x="666750" y="8724900"/>
            <a:ext cx="895350" cy="895350"/>
          </a:xfrm>
          <a:custGeom>
            <a:avLst/>
            <a:gdLst/>
            <a:ahLst/>
            <a:cxnLst/>
            <a:rect r="r" b="b" t="t" l="l"/>
            <a:pathLst>
              <a:path h="895350" w="895350">
                <a:moveTo>
                  <a:pt x="0" y="0"/>
                </a:moveTo>
                <a:lnTo>
                  <a:pt x="895350" y="0"/>
                </a:lnTo>
                <a:lnTo>
                  <a:pt x="895350" y="895350"/>
                </a:lnTo>
                <a:lnTo>
                  <a:pt x="0" y="895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grpSp>
        <p:nvGrpSpPr>
          <p:cNvPr name="Group 2" id="2"/>
          <p:cNvGrpSpPr/>
          <p:nvPr/>
        </p:nvGrpSpPr>
        <p:grpSpPr>
          <a:xfrm rot="2058190">
            <a:off x="-8315153" y="-2517302"/>
            <a:ext cx="13610886" cy="8302196"/>
            <a:chOff x="0" y="0"/>
            <a:chExt cx="1476351" cy="900526"/>
          </a:xfrm>
        </p:grpSpPr>
        <p:sp>
          <p:nvSpPr>
            <p:cNvPr name="Freeform 3" id="3"/>
            <p:cNvSpPr/>
            <p:nvPr/>
          </p:nvSpPr>
          <p:spPr>
            <a:xfrm flipH="false" flipV="false" rot="0">
              <a:off x="0" y="0"/>
              <a:ext cx="1476351" cy="900526"/>
            </a:xfrm>
            <a:custGeom>
              <a:avLst/>
              <a:gdLst/>
              <a:ahLst/>
              <a:cxnLst/>
              <a:rect r="r" b="b" t="t" l="l"/>
              <a:pathLst>
                <a:path h="900526" w="1476351">
                  <a:moveTo>
                    <a:pt x="0" y="0"/>
                  </a:moveTo>
                  <a:lnTo>
                    <a:pt x="1476351" y="0"/>
                  </a:lnTo>
                  <a:lnTo>
                    <a:pt x="1476351" y="900526"/>
                  </a:lnTo>
                  <a:lnTo>
                    <a:pt x="0" y="900526"/>
                  </a:lnTo>
                  <a:close/>
                </a:path>
              </a:pathLst>
            </a:custGeom>
            <a:solidFill>
              <a:srgbClr val="FFFFFF"/>
            </a:solidFill>
            <a:ln cap="sq">
              <a:noFill/>
              <a:prstDash val="solid"/>
              <a:miter/>
            </a:ln>
          </p:spPr>
        </p:sp>
        <p:sp>
          <p:nvSpPr>
            <p:cNvPr name="TextBox 4" id="4"/>
            <p:cNvSpPr txBox="true"/>
            <p:nvPr/>
          </p:nvSpPr>
          <p:spPr>
            <a:xfrm>
              <a:off x="0" y="-161925"/>
              <a:ext cx="1476351" cy="1062451"/>
            </a:xfrm>
            <a:prstGeom prst="rect">
              <a:avLst/>
            </a:prstGeom>
          </p:spPr>
          <p:txBody>
            <a:bodyPr anchor="ctr" rtlCol="false" tIns="123349" lIns="123349" bIns="123349" rIns="123349"/>
            <a:lstStyle/>
            <a:p>
              <a:pPr algn="ctr" marL="0" indent="0" lvl="0">
                <a:lnSpc>
                  <a:spcPts val="11200"/>
                </a:lnSpc>
                <a:spcBef>
                  <a:spcPct val="0"/>
                </a:spcBef>
              </a:pPr>
            </a:p>
          </p:txBody>
        </p:sp>
      </p:grpSp>
      <p:grpSp>
        <p:nvGrpSpPr>
          <p:cNvPr name="Group 5" id="5"/>
          <p:cNvGrpSpPr/>
          <p:nvPr/>
        </p:nvGrpSpPr>
        <p:grpSpPr>
          <a:xfrm rot="0">
            <a:off x="9296400" y="666750"/>
            <a:ext cx="7191375" cy="8171816"/>
            <a:chOff x="0" y="0"/>
            <a:chExt cx="9588500" cy="10895754"/>
          </a:xfrm>
        </p:grpSpPr>
        <p:sp>
          <p:nvSpPr>
            <p:cNvPr name="TextBox 6" id="6"/>
            <p:cNvSpPr txBox="true"/>
            <p:nvPr/>
          </p:nvSpPr>
          <p:spPr>
            <a:xfrm rot="0">
              <a:off x="0" y="57150"/>
              <a:ext cx="9588500" cy="2704676"/>
            </a:xfrm>
            <a:prstGeom prst="rect">
              <a:avLst/>
            </a:prstGeom>
          </p:spPr>
          <p:txBody>
            <a:bodyPr anchor="t" rtlCol="false" tIns="0" lIns="0" bIns="0" rIns="0">
              <a:spAutoFit/>
            </a:bodyPr>
            <a:lstStyle/>
            <a:p>
              <a:pPr algn="l" marL="0" indent="0" lvl="0">
                <a:lnSpc>
                  <a:spcPts val="7809"/>
                </a:lnSpc>
              </a:pPr>
              <a:r>
                <a:rPr lang="en-US" b="true" sz="7099" spc="-177">
                  <a:solidFill>
                    <a:srgbClr val="FFFFFF"/>
                  </a:solidFill>
                  <a:latin typeface="Garet Bold"/>
                  <a:ea typeface="Garet Bold"/>
                  <a:cs typeface="Garet Bold"/>
                  <a:sym typeface="Garet Bold"/>
                </a:rPr>
                <a:t>Short Message Service</a:t>
              </a:r>
            </a:p>
          </p:txBody>
        </p:sp>
        <p:sp>
          <p:nvSpPr>
            <p:cNvPr name="TextBox 7" id="7"/>
            <p:cNvSpPr txBox="true"/>
            <p:nvPr/>
          </p:nvSpPr>
          <p:spPr>
            <a:xfrm rot="0">
              <a:off x="0" y="3547110"/>
              <a:ext cx="9588500" cy="7348644"/>
            </a:xfrm>
            <a:prstGeom prst="rect">
              <a:avLst/>
            </a:prstGeom>
          </p:spPr>
          <p:txBody>
            <a:bodyPr anchor="t" rtlCol="false" tIns="0" lIns="0" bIns="0" rIns="0">
              <a:spAutoFit/>
            </a:bodyPr>
            <a:lstStyle/>
            <a:p>
              <a:pPr algn="l">
                <a:lnSpc>
                  <a:spcPts val="3919"/>
                </a:lnSpc>
              </a:pPr>
            </a:p>
            <a:p>
              <a:pPr algn="l">
                <a:lnSpc>
                  <a:spcPts val="3919"/>
                </a:lnSpc>
              </a:pPr>
            </a:p>
            <a:p>
              <a:pPr algn="l" marL="0" indent="0" lvl="0">
                <a:lnSpc>
                  <a:spcPts val="3919"/>
                </a:lnSpc>
              </a:pPr>
              <a:r>
                <a:rPr lang="en-US" sz="2799">
                  <a:solidFill>
                    <a:srgbClr val="FFFFFF"/>
                  </a:solidFill>
                  <a:latin typeface="Helvetica World"/>
                  <a:ea typeface="Helvetica World"/>
                  <a:cs typeface="Helvetica World"/>
                  <a:sym typeface="Helvetica World"/>
                </a:rPr>
                <a:t>The </a:t>
              </a:r>
              <a:r>
                <a:rPr lang="en-US" b="true" sz="2799">
                  <a:solidFill>
                    <a:srgbClr val="FFFFFF"/>
                  </a:solidFill>
                  <a:latin typeface="Helvetica World Bold"/>
                  <a:ea typeface="Helvetica World Bold"/>
                  <a:cs typeface="Helvetica World Bold"/>
                  <a:sym typeface="Helvetica World Bold"/>
                </a:rPr>
                <a:t>Short Message Service Centre (SMSC)</a:t>
              </a:r>
              <a:r>
                <a:rPr lang="en-US" sz="2799">
                  <a:solidFill>
                    <a:srgbClr val="FFFFFF"/>
                  </a:solidFill>
                  <a:latin typeface="Helvetica World"/>
                  <a:ea typeface="Helvetica World"/>
                  <a:cs typeface="Helvetica World"/>
                  <a:sym typeface="Helvetica World"/>
                </a:rPr>
                <a:t> is a critical component of the GSM network, responsible for storing and forwarding SMS messages. It facilitates the routing of messages via the Mobile Switching Centre (MSC) and Home Location Register (HLR), ensuring efficient delivery. </a:t>
              </a:r>
            </a:p>
            <a:p>
              <a:pPr algn="l" marL="0" indent="0" lvl="0">
                <a:lnSpc>
                  <a:spcPts val="3919"/>
                </a:lnSpc>
              </a:pPr>
            </a:p>
            <a:p>
              <a:pPr algn="l" marL="0" indent="0" lvl="0">
                <a:lnSpc>
                  <a:spcPts val="3919"/>
                </a:lnSpc>
              </a:pPr>
            </a:p>
          </p:txBody>
        </p:sp>
      </p:grpSp>
      <p:grpSp>
        <p:nvGrpSpPr>
          <p:cNvPr name="Group 8" id="8"/>
          <p:cNvGrpSpPr/>
          <p:nvPr/>
        </p:nvGrpSpPr>
        <p:grpSpPr>
          <a:xfrm rot="0">
            <a:off x="-39072" y="1318054"/>
            <a:ext cx="8302229" cy="8302196"/>
            <a:chOff x="0" y="0"/>
            <a:chExt cx="11069639" cy="11069594"/>
          </a:xfrm>
        </p:grpSpPr>
        <p:grpSp>
          <p:nvGrpSpPr>
            <p:cNvPr name="Group 9" id="9"/>
            <p:cNvGrpSpPr>
              <a:grpSpLocks noChangeAspect="true"/>
            </p:cNvGrpSpPr>
            <p:nvPr/>
          </p:nvGrpSpPr>
          <p:grpSpPr>
            <a:xfrm rot="0">
              <a:off x="0" y="0"/>
              <a:ext cx="11069639" cy="1106959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1" id="11"/>
            <p:cNvGrpSpPr/>
            <p:nvPr/>
          </p:nvGrpSpPr>
          <p:grpSpPr>
            <a:xfrm rot="0">
              <a:off x="943769" y="943747"/>
              <a:ext cx="9182100" cy="9182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sp>
        <p:nvSpPr>
          <p:cNvPr name="Freeform 2" id="2"/>
          <p:cNvSpPr/>
          <p:nvPr/>
        </p:nvSpPr>
        <p:spPr>
          <a:xfrm flipH="false" flipV="false" rot="0">
            <a:off x="210211" y="819138"/>
            <a:ext cx="10175319" cy="5723617"/>
          </a:xfrm>
          <a:custGeom>
            <a:avLst/>
            <a:gdLst/>
            <a:ahLst/>
            <a:cxnLst/>
            <a:rect r="r" b="b" t="t" l="l"/>
            <a:pathLst>
              <a:path h="5723617" w="10175319">
                <a:moveTo>
                  <a:pt x="0" y="0"/>
                </a:moveTo>
                <a:lnTo>
                  <a:pt x="10175319" y="0"/>
                </a:lnTo>
                <a:lnTo>
                  <a:pt x="10175319" y="5723617"/>
                </a:lnTo>
                <a:lnTo>
                  <a:pt x="0" y="5723617"/>
                </a:lnTo>
                <a:lnTo>
                  <a:pt x="0" y="0"/>
                </a:lnTo>
                <a:close/>
              </a:path>
            </a:pathLst>
          </a:custGeom>
          <a:blipFill>
            <a:blip r:embed="rId2"/>
            <a:stretch>
              <a:fillRect l="0" t="0" r="0" b="0"/>
            </a:stretch>
          </a:blipFill>
        </p:spPr>
      </p:sp>
      <p:sp>
        <p:nvSpPr>
          <p:cNvPr name="Freeform 3" id="3"/>
          <p:cNvSpPr/>
          <p:nvPr/>
        </p:nvSpPr>
        <p:spPr>
          <a:xfrm flipH="false" flipV="false" rot="0">
            <a:off x="210211" y="6958487"/>
            <a:ext cx="10094041" cy="2700156"/>
          </a:xfrm>
          <a:custGeom>
            <a:avLst/>
            <a:gdLst/>
            <a:ahLst/>
            <a:cxnLst/>
            <a:rect r="r" b="b" t="t" l="l"/>
            <a:pathLst>
              <a:path h="2700156" w="10094041">
                <a:moveTo>
                  <a:pt x="0" y="0"/>
                </a:moveTo>
                <a:lnTo>
                  <a:pt x="10094041" y="0"/>
                </a:lnTo>
                <a:lnTo>
                  <a:pt x="10094041" y="2700156"/>
                </a:lnTo>
                <a:lnTo>
                  <a:pt x="0" y="2700156"/>
                </a:lnTo>
                <a:lnTo>
                  <a:pt x="0" y="0"/>
                </a:lnTo>
                <a:close/>
              </a:path>
            </a:pathLst>
          </a:custGeom>
          <a:blipFill>
            <a:blip r:embed="rId3"/>
            <a:stretch>
              <a:fillRect l="0" t="0" r="0" b="0"/>
            </a:stretch>
          </a:blipFill>
        </p:spPr>
      </p:sp>
      <p:grpSp>
        <p:nvGrpSpPr>
          <p:cNvPr name="Group 4" id="4"/>
          <p:cNvGrpSpPr/>
          <p:nvPr/>
        </p:nvGrpSpPr>
        <p:grpSpPr>
          <a:xfrm rot="0">
            <a:off x="10695441" y="1140791"/>
            <a:ext cx="7191375" cy="7517766"/>
            <a:chOff x="0" y="0"/>
            <a:chExt cx="9588500" cy="10023688"/>
          </a:xfrm>
        </p:grpSpPr>
        <p:sp>
          <p:nvSpPr>
            <p:cNvPr name="TextBox 5" id="5"/>
            <p:cNvSpPr txBox="true"/>
            <p:nvPr/>
          </p:nvSpPr>
          <p:spPr>
            <a:xfrm rot="0">
              <a:off x="0" y="66675"/>
              <a:ext cx="9588500" cy="2483485"/>
            </a:xfrm>
            <a:prstGeom prst="rect">
              <a:avLst/>
            </a:prstGeom>
          </p:spPr>
          <p:txBody>
            <a:bodyPr anchor="t" rtlCol="false" tIns="0" lIns="0" bIns="0" rIns="0">
              <a:spAutoFit/>
            </a:bodyPr>
            <a:lstStyle/>
            <a:p>
              <a:pPr algn="l" marL="0" indent="0" lvl="0">
                <a:lnSpc>
                  <a:spcPts val="7260"/>
                </a:lnSpc>
              </a:pPr>
              <a:r>
                <a:rPr lang="en-US" b="true" sz="6600" spc="-165">
                  <a:solidFill>
                    <a:srgbClr val="FFFFFF"/>
                  </a:solidFill>
                  <a:latin typeface="Garet Bold"/>
                  <a:ea typeface="Garet Bold"/>
                  <a:cs typeface="Garet Bold"/>
                  <a:sym typeface="Garet Bold"/>
                </a:rPr>
                <a:t>GSM Network Diagram</a:t>
              </a:r>
            </a:p>
          </p:txBody>
        </p:sp>
        <p:sp>
          <p:nvSpPr>
            <p:cNvPr name="TextBox 6" id="6"/>
            <p:cNvSpPr txBox="true"/>
            <p:nvPr/>
          </p:nvSpPr>
          <p:spPr>
            <a:xfrm rot="0">
              <a:off x="0" y="3335443"/>
              <a:ext cx="9588500" cy="6688244"/>
            </a:xfrm>
            <a:prstGeom prst="rect">
              <a:avLst/>
            </a:prstGeom>
          </p:spPr>
          <p:txBody>
            <a:bodyPr anchor="t" rtlCol="false" tIns="0" lIns="0" bIns="0" rIns="0">
              <a:spAutoFit/>
            </a:bodyPr>
            <a:lstStyle/>
            <a:p>
              <a:pPr algn="l" marL="0" indent="0" lvl="0">
                <a:lnSpc>
                  <a:spcPts val="3919"/>
                </a:lnSpc>
              </a:pPr>
              <a:r>
                <a:rPr lang="en-US" sz="2799">
                  <a:solidFill>
                    <a:srgbClr val="FFFFFF"/>
                  </a:solidFill>
                  <a:latin typeface="Helvetica World"/>
                  <a:ea typeface="Helvetica World"/>
                  <a:cs typeface="Helvetica World"/>
                  <a:sym typeface="Helvetica World"/>
                </a:rPr>
                <a:t>These diagrams illustrates the </a:t>
              </a:r>
              <a:r>
                <a:rPr lang="en-US" b="true" sz="2799">
                  <a:solidFill>
                    <a:srgbClr val="FFFFFF"/>
                  </a:solidFill>
                  <a:latin typeface="Helvetica World Bold"/>
                  <a:ea typeface="Helvetica World Bold"/>
                  <a:cs typeface="Helvetica World Bold"/>
                  <a:sym typeface="Helvetica World Bold"/>
                </a:rPr>
                <a:t>key components</a:t>
              </a:r>
              <a:r>
                <a:rPr lang="en-US" sz="2799">
                  <a:solidFill>
                    <a:srgbClr val="FFFFFF"/>
                  </a:solidFill>
                  <a:latin typeface="Helvetica World"/>
                  <a:ea typeface="Helvetica World"/>
                  <a:cs typeface="Helvetica World"/>
                  <a:sym typeface="Helvetica World"/>
                </a:rPr>
                <a:t> of a typical 2G GSM network and their interconnections. It includes the Mobile Station (MS), Base Transceiver Station (BTS), Base Station Controller (BSC), and Network Switching Subsystem (NSS). The labeled interfaces such as Abis, A, represent critical communication paths, demonstrating how each part collaborates to provide robust mobile communication.</a:t>
              </a:r>
            </a:p>
          </p:txBody>
        </p:sp>
      </p:grpSp>
    </p:spTree>
  </p:cSld>
  <p:clrMapOvr>
    <a:masterClrMapping/>
  </p:clrMapOvr>
  <p:transition spd="fast">
    <p:fade/>
  </p:transition>
</p:sld>
</file>

<file path=ppt/slides/slide15.xml><?xml version="1.0" encoding="utf-8"?>
<p:sld xmlns:p="http://schemas.openxmlformats.org/presentationml/2006/main" xmlns:a="http://schemas.openxmlformats.org/drawingml/2006/main">
  <p:cSld>
    <p:bg>
      <p:bgPr>
        <a:solidFill>
          <a:srgbClr val="0A2E66"/>
        </a:solidFill>
      </p:bgPr>
    </p:bg>
    <p:spTree>
      <p:nvGrpSpPr>
        <p:cNvPr id="1" name=""/>
        <p:cNvGrpSpPr/>
        <p:nvPr/>
      </p:nvGrpSpPr>
      <p:grpSpPr>
        <a:xfrm>
          <a:off x="0" y="0"/>
          <a:ext cx="0" cy="0"/>
          <a:chOff x="0" y="0"/>
          <a:chExt cx="0" cy="0"/>
        </a:xfrm>
      </p:grpSpPr>
      <p:sp>
        <p:nvSpPr>
          <p:cNvPr name="TextBox 2" id="2"/>
          <p:cNvSpPr txBox="true"/>
          <p:nvPr/>
        </p:nvSpPr>
        <p:spPr>
          <a:xfrm rot="0">
            <a:off x="666750" y="742950"/>
            <a:ext cx="11506200" cy="1077595"/>
          </a:xfrm>
          <a:prstGeom prst="rect">
            <a:avLst/>
          </a:prstGeom>
        </p:spPr>
        <p:txBody>
          <a:bodyPr anchor="t" rtlCol="false" tIns="0" lIns="0" bIns="0" rIns="0">
            <a:spAutoFit/>
          </a:bodyPr>
          <a:lstStyle/>
          <a:p>
            <a:pPr algn="l" marL="0" indent="0" lvl="0">
              <a:lnSpc>
                <a:spcPts val="8359"/>
              </a:lnSpc>
            </a:pPr>
            <a:r>
              <a:rPr lang="en-US" b="true" sz="7599" spc="-189">
                <a:solidFill>
                  <a:srgbClr val="FFFFFF"/>
                </a:solidFill>
                <a:latin typeface="Garet Bold"/>
                <a:ea typeface="Garet Bold"/>
                <a:cs typeface="Garet Bold"/>
                <a:sym typeface="Garet Bold"/>
              </a:rPr>
              <a:t>Interfaces</a:t>
            </a:r>
          </a:p>
        </p:txBody>
      </p:sp>
      <p:grpSp>
        <p:nvGrpSpPr>
          <p:cNvPr name="Group 3" id="3"/>
          <p:cNvGrpSpPr/>
          <p:nvPr/>
        </p:nvGrpSpPr>
        <p:grpSpPr>
          <a:xfrm rot="0">
            <a:off x="3008373" y="4291298"/>
            <a:ext cx="5448300" cy="1709166"/>
            <a:chOff x="0" y="0"/>
            <a:chExt cx="7264400" cy="2278888"/>
          </a:xfrm>
        </p:grpSpPr>
        <p:sp>
          <p:nvSpPr>
            <p:cNvPr name="TextBox 4" id="4"/>
            <p:cNvSpPr txBox="true"/>
            <p:nvPr/>
          </p:nvSpPr>
          <p:spPr>
            <a:xfrm rot="0">
              <a:off x="0" y="-38100"/>
              <a:ext cx="7264400" cy="566420"/>
            </a:xfrm>
            <a:prstGeom prst="rect">
              <a:avLst/>
            </a:prstGeom>
          </p:spPr>
          <p:txBody>
            <a:bodyPr anchor="t" rtlCol="false" tIns="0" lIns="0" bIns="0" rIns="0">
              <a:spAutoFit/>
            </a:bodyPr>
            <a:lstStyle/>
            <a:p>
              <a:pPr algn="l" marL="0" indent="0" lvl="0">
                <a:lnSpc>
                  <a:spcPts val="3359"/>
                </a:lnSpc>
                <a:spcBef>
                  <a:spcPct val="0"/>
                </a:spcBef>
              </a:pPr>
              <a:r>
                <a:rPr lang="en-US" b="true" sz="2400" strike="noStrike" u="none">
                  <a:solidFill>
                    <a:srgbClr val="FFFFFF"/>
                  </a:solidFill>
                  <a:latin typeface="Helvetica World Bold"/>
                  <a:ea typeface="Helvetica World Bold"/>
                  <a:cs typeface="Helvetica World Bold"/>
                  <a:sym typeface="Helvetica World Bold"/>
                </a:rPr>
                <a:t>A</a:t>
              </a:r>
            </a:p>
          </p:txBody>
        </p:sp>
        <p:sp>
          <p:nvSpPr>
            <p:cNvPr name="TextBox 5" id="5"/>
            <p:cNvSpPr txBox="true"/>
            <p:nvPr/>
          </p:nvSpPr>
          <p:spPr>
            <a:xfrm rot="0">
              <a:off x="0" y="744855"/>
              <a:ext cx="7264400" cy="1534033"/>
            </a:xfrm>
            <a:prstGeom prst="rect">
              <a:avLst/>
            </a:prstGeom>
          </p:spPr>
          <p:txBody>
            <a:bodyPr anchor="t" rtlCol="false" tIns="0" lIns="0" bIns="0" rIns="0">
              <a:spAutoFit/>
            </a:bodyPr>
            <a:lstStyle/>
            <a:p>
              <a:pPr algn="l" marL="0" indent="0" lvl="0">
                <a:lnSpc>
                  <a:spcPts val="3129"/>
                </a:lnSpc>
                <a:spcBef>
                  <a:spcPct val="0"/>
                </a:spcBef>
              </a:pPr>
              <a:r>
                <a:rPr lang="en-US" sz="2235" strike="noStrike" u="none">
                  <a:solidFill>
                    <a:srgbClr val="FFFFFF"/>
                  </a:solidFill>
                  <a:latin typeface="Helvetica World"/>
                  <a:ea typeface="Helvetica World"/>
                  <a:cs typeface="Helvetica World"/>
                  <a:sym typeface="Helvetica World"/>
                </a:rPr>
                <a:t>The A interface links the Base Station Controller (BSC) to the Mobile Switching Centre (MSC) for call handling.</a:t>
              </a:r>
            </a:p>
          </p:txBody>
        </p:sp>
      </p:grpSp>
      <p:sp>
        <p:nvSpPr>
          <p:cNvPr name="TextBox 6" id="6"/>
          <p:cNvSpPr txBox="true"/>
          <p:nvPr/>
        </p:nvSpPr>
        <p:spPr>
          <a:xfrm rot="0">
            <a:off x="2050161" y="4248436"/>
            <a:ext cx="585578" cy="434340"/>
          </a:xfrm>
          <a:prstGeom prst="rect">
            <a:avLst/>
          </a:prstGeom>
        </p:spPr>
        <p:txBody>
          <a:bodyPr anchor="t" rtlCol="false" tIns="0" lIns="0" bIns="0" rIns="0">
            <a:spAutoFit/>
          </a:bodyPr>
          <a:lstStyle/>
          <a:p>
            <a:pPr algn="l" marL="0" indent="0" lvl="0">
              <a:lnSpc>
                <a:spcPts val="3359"/>
              </a:lnSpc>
            </a:pPr>
            <a:r>
              <a:rPr lang="en-US" b="true" sz="2400">
                <a:solidFill>
                  <a:srgbClr val="FFFFFF"/>
                </a:solidFill>
                <a:latin typeface="Helvetica World Bold"/>
                <a:ea typeface="Helvetica World Bold"/>
                <a:cs typeface="Helvetica World Bold"/>
                <a:sym typeface="Helvetica World Bold"/>
              </a:rPr>
              <a:t>01</a:t>
            </a:r>
          </a:p>
        </p:txBody>
      </p:sp>
      <p:grpSp>
        <p:nvGrpSpPr>
          <p:cNvPr name="Group 7" id="7"/>
          <p:cNvGrpSpPr/>
          <p:nvPr/>
        </p:nvGrpSpPr>
        <p:grpSpPr>
          <a:xfrm rot="0">
            <a:off x="10597514" y="4291298"/>
            <a:ext cx="5448300" cy="1709166"/>
            <a:chOff x="0" y="0"/>
            <a:chExt cx="7264400" cy="2278888"/>
          </a:xfrm>
        </p:grpSpPr>
        <p:sp>
          <p:nvSpPr>
            <p:cNvPr name="TextBox 8" id="8"/>
            <p:cNvSpPr txBox="true"/>
            <p:nvPr/>
          </p:nvSpPr>
          <p:spPr>
            <a:xfrm rot="0">
              <a:off x="0" y="-38100"/>
              <a:ext cx="7264400" cy="566420"/>
            </a:xfrm>
            <a:prstGeom prst="rect">
              <a:avLst/>
            </a:prstGeom>
          </p:spPr>
          <p:txBody>
            <a:bodyPr anchor="t" rtlCol="false" tIns="0" lIns="0" bIns="0" rIns="0">
              <a:spAutoFit/>
            </a:bodyPr>
            <a:lstStyle/>
            <a:p>
              <a:pPr algn="l" marL="0" indent="0" lvl="0">
                <a:lnSpc>
                  <a:spcPts val="3359"/>
                </a:lnSpc>
                <a:spcBef>
                  <a:spcPct val="0"/>
                </a:spcBef>
              </a:pPr>
              <a:r>
                <a:rPr lang="en-US" b="true" sz="2400" strike="noStrike" u="none">
                  <a:solidFill>
                    <a:srgbClr val="FFFFFF"/>
                  </a:solidFill>
                  <a:latin typeface="Helvetica World Bold"/>
                  <a:ea typeface="Helvetica World Bold"/>
                  <a:cs typeface="Helvetica World Bold"/>
                  <a:sym typeface="Helvetica World Bold"/>
                </a:rPr>
                <a:t>Abis</a:t>
              </a:r>
            </a:p>
          </p:txBody>
        </p:sp>
        <p:sp>
          <p:nvSpPr>
            <p:cNvPr name="TextBox 9" id="9"/>
            <p:cNvSpPr txBox="true"/>
            <p:nvPr/>
          </p:nvSpPr>
          <p:spPr>
            <a:xfrm rot="0">
              <a:off x="0" y="744855"/>
              <a:ext cx="7264400" cy="1534033"/>
            </a:xfrm>
            <a:prstGeom prst="rect">
              <a:avLst/>
            </a:prstGeom>
          </p:spPr>
          <p:txBody>
            <a:bodyPr anchor="t" rtlCol="false" tIns="0" lIns="0" bIns="0" rIns="0">
              <a:spAutoFit/>
            </a:bodyPr>
            <a:lstStyle/>
            <a:p>
              <a:pPr algn="l" marL="0" indent="0" lvl="0">
                <a:lnSpc>
                  <a:spcPts val="3129"/>
                </a:lnSpc>
                <a:spcBef>
                  <a:spcPct val="0"/>
                </a:spcBef>
              </a:pPr>
              <a:r>
                <a:rPr lang="en-US" sz="2235" strike="noStrike" u="none">
                  <a:solidFill>
                    <a:srgbClr val="FFFFFF"/>
                  </a:solidFill>
                  <a:latin typeface="Helvetica World"/>
                  <a:ea typeface="Helvetica World"/>
                  <a:cs typeface="Helvetica World"/>
                  <a:sym typeface="Helvetica World"/>
                </a:rPr>
                <a:t>Abis connects the Base Transceiver Station (BTS) to the Base Station Controller (BSC), managing radio resources.</a:t>
              </a:r>
            </a:p>
          </p:txBody>
        </p:sp>
      </p:grpSp>
      <p:sp>
        <p:nvSpPr>
          <p:cNvPr name="TextBox 10" id="10"/>
          <p:cNvSpPr txBox="true"/>
          <p:nvPr/>
        </p:nvSpPr>
        <p:spPr>
          <a:xfrm rot="0">
            <a:off x="9680450" y="4253198"/>
            <a:ext cx="585578" cy="434340"/>
          </a:xfrm>
          <a:prstGeom prst="rect">
            <a:avLst/>
          </a:prstGeom>
        </p:spPr>
        <p:txBody>
          <a:bodyPr anchor="t" rtlCol="false" tIns="0" lIns="0" bIns="0" rIns="0">
            <a:spAutoFit/>
          </a:bodyPr>
          <a:lstStyle/>
          <a:p>
            <a:pPr algn="l" marL="0" indent="0" lvl="0">
              <a:lnSpc>
                <a:spcPts val="3359"/>
              </a:lnSpc>
            </a:pPr>
            <a:r>
              <a:rPr lang="en-US" b="true" sz="2400">
                <a:solidFill>
                  <a:srgbClr val="FFFFFF"/>
                </a:solidFill>
                <a:latin typeface="Helvetica World Bold"/>
                <a:ea typeface="Helvetica World Bold"/>
                <a:cs typeface="Helvetica World Bold"/>
                <a:sym typeface="Helvetica World Bold"/>
              </a:rPr>
              <a:t>02</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grpSp>
        <p:nvGrpSpPr>
          <p:cNvPr name="Group 2" id="2"/>
          <p:cNvGrpSpPr/>
          <p:nvPr/>
        </p:nvGrpSpPr>
        <p:grpSpPr>
          <a:xfrm rot="0">
            <a:off x="9296400" y="7199954"/>
            <a:ext cx="7191375" cy="1571148"/>
            <a:chOff x="0" y="0"/>
            <a:chExt cx="9588500" cy="2094864"/>
          </a:xfrm>
        </p:grpSpPr>
        <p:sp>
          <p:nvSpPr>
            <p:cNvPr name="TextBox 3" id="3"/>
            <p:cNvSpPr txBox="true"/>
            <p:nvPr/>
          </p:nvSpPr>
          <p:spPr>
            <a:xfrm rot="0">
              <a:off x="0" y="-38100"/>
              <a:ext cx="9588500" cy="515620"/>
            </a:xfrm>
            <a:prstGeom prst="rect">
              <a:avLst/>
            </a:prstGeom>
          </p:spPr>
          <p:txBody>
            <a:bodyPr anchor="t" rtlCol="false" tIns="0" lIns="0" bIns="0" rIns="0">
              <a:spAutoFit/>
            </a:bodyPr>
            <a:lstStyle/>
            <a:p>
              <a:pPr algn="l" marL="0" indent="0" lvl="0">
                <a:lnSpc>
                  <a:spcPts val="3359"/>
                </a:lnSpc>
              </a:pPr>
              <a:r>
                <a:rPr lang="en-US" sz="2400">
                  <a:solidFill>
                    <a:srgbClr val="FFFFFF"/>
                  </a:solidFill>
                  <a:latin typeface="Helvetica World"/>
                  <a:ea typeface="Helvetica World"/>
                  <a:cs typeface="Helvetica World"/>
                  <a:sym typeface="Helvetica World"/>
                </a:rPr>
                <a:t>Alaa Al-Taher</a:t>
              </a:r>
            </a:p>
          </p:txBody>
        </p:sp>
        <p:sp>
          <p:nvSpPr>
            <p:cNvPr name="TextBox 4" id="4"/>
            <p:cNvSpPr txBox="true"/>
            <p:nvPr/>
          </p:nvSpPr>
          <p:spPr>
            <a:xfrm rot="0">
              <a:off x="0" y="770572"/>
              <a:ext cx="9588500" cy="515620"/>
            </a:xfrm>
            <a:prstGeom prst="rect">
              <a:avLst/>
            </a:prstGeom>
          </p:spPr>
          <p:txBody>
            <a:bodyPr anchor="t" rtlCol="false" tIns="0" lIns="0" bIns="0" rIns="0">
              <a:spAutoFit/>
            </a:bodyPr>
            <a:lstStyle/>
            <a:p>
              <a:pPr algn="l" marL="0" indent="0" lvl="0">
                <a:lnSpc>
                  <a:spcPts val="3359"/>
                </a:lnSpc>
              </a:pPr>
              <a:r>
                <a:rPr lang="en-US" sz="2400">
                  <a:solidFill>
                    <a:srgbClr val="FFFFFF"/>
                  </a:solidFill>
                  <a:latin typeface="Helvetica World"/>
                  <a:ea typeface="Helvetica World"/>
                  <a:cs typeface="Helvetica World"/>
                  <a:sym typeface="Helvetica World"/>
                </a:rPr>
                <a:t>0791916078</a:t>
              </a:r>
            </a:p>
          </p:txBody>
        </p:sp>
        <p:sp>
          <p:nvSpPr>
            <p:cNvPr name="TextBox 5" id="5"/>
            <p:cNvSpPr txBox="true"/>
            <p:nvPr/>
          </p:nvSpPr>
          <p:spPr>
            <a:xfrm rot="0">
              <a:off x="0" y="1579244"/>
              <a:ext cx="9588500" cy="515620"/>
            </a:xfrm>
            <a:prstGeom prst="rect">
              <a:avLst/>
            </a:prstGeom>
          </p:spPr>
          <p:txBody>
            <a:bodyPr anchor="t" rtlCol="false" tIns="0" lIns="0" bIns="0" rIns="0">
              <a:spAutoFit/>
            </a:bodyPr>
            <a:lstStyle/>
            <a:p>
              <a:pPr algn="l" marL="0" indent="0" lvl="0">
                <a:lnSpc>
                  <a:spcPts val="3359"/>
                </a:lnSpc>
              </a:pPr>
              <a:r>
                <a:rPr lang="en-US" sz="2400">
                  <a:solidFill>
                    <a:srgbClr val="FFFFFF"/>
                  </a:solidFill>
                  <a:latin typeface="Helvetica World"/>
                  <a:ea typeface="Helvetica World"/>
                  <a:cs typeface="Helvetica World"/>
                  <a:sym typeface="Helvetica World"/>
                </a:rPr>
                <a:t>Alaa24Taher@gmail.com</a:t>
              </a:r>
            </a:p>
          </p:txBody>
        </p:sp>
      </p:grpSp>
      <p:grpSp>
        <p:nvGrpSpPr>
          <p:cNvPr name="Group 6" id="6"/>
          <p:cNvGrpSpPr/>
          <p:nvPr/>
        </p:nvGrpSpPr>
        <p:grpSpPr>
          <a:xfrm rot="0">
            <a:off x="9296400" y="674684"/>
            <a:ext cx="7191375" cy="1781183"/>
            <a:chOff x="0" y="0"/>
            <a:chExt cx="9588500" cy="2374910"/>
          </a:xfrm>
        </p:grpSpPr>
        <p:sp>
          <p:nvSpPr>
            <p:cNvPr name="TextBox 7" id="7"/>
            <p:cNvSpPr txBox="true"/>
            <p:nvPr/>
          </p:nvSpPr>
          <p:spPr>
            <a:xfrm rot="0">
              <a:off x="0" y="76200"/>
              <a:ext cx="9588500" cy="1462203"/>
            </a:xfrm>
            <a:prstGeom prst="rect">
              <a:avLst/>
            </a:prstGeom>
          </p:spPr>
          <p:txBody>
            <a:bodyPr anchor="t" rtlCol="false" tIns="0" lIns="0" bIns="0" rIns="0">
              <a:spAutoFit/>
            </a:bodyPr>
            <a:lstStyle/>
            <a:p>
              <a:pPr algn="l" marL="0" indent="0" lvl="0">
                <a:lnSpc>
                  <a:spcPts val="8360"/>
                </a:lnSpc>
              </a:pPr>
              <a:r>
                <a:rPr lang="en-US" b="true" sz="7600" spc="-190">
                  <a:solidFill>
                    <a:srgbClr val="FFFFFF"/>
                  </a:solidFill>
                  <a:latin typeface="Garet Bold"/>
                  <a:ea typeface="Garet Bold"/>
                  <a:cs typeface="Garet Bold"/>
                  <a:sym typeface="Garet Bold"/>
                </a:rPr>
                <a:t>GSM</a:t>
              </a:r>
            </a:p>
          </p:txBody>
        </p:sp>
        <p:sp>
          <p:nvSpPr>
            <p:cNvPr name="TextBox 8" id="8"/>
            <p:cNvSpPr txBox="true"/>
            <p:nvPr/>
          </p:nvSpPr>
          <p:spPr>
            <a:xfrm rot="0">
              <a:off x="0" y="1825000"/>
              <a:ext cx="9588500" cy="549910"/>
            </a:xfrm>
            <a:prstGeom prst="rect">
              <a:avLst/>
            </a:prstGeom>
          </p:spPr>
          <p:txBody>
            <a:bodyPr anchor="t" rtlCol="false" tIns="0" lIns="0" bIns="0" rIns="0">
              <a:spAutoFit/>
            </a:bodyPr>
            <a:lstStyle/>
            <a:p>
              <a:pPr algn="l" marL="0" indent="0" lvl="0">
                <a:lnSpc>
                  <a:spcPts val="3120"/>
                </a:lnSpc>
              </a:pPr>
              <a:r>
                <a:rPr lang="en-US" b="true" sz="2400">
                  <a:solidFill>
                    <a:srgbClr val="FFFFFF"/>
                  </a:solidFill>
                  <a:latin typeface="Helvetica World Bold"/>
                  <a:ea typeface="Helvetica World Bold"/>
                  <a:cs typeface="Helvetica World Bold"/>
                  <a:sym typeface="Helvetica World Bold"/>
                </a:rPr>
                <a:t>CORE CONCEPTS</a:t>
              </a:r>
            </a:p>
          </p:txBody>
        </p:sp>
      </p:grpSp>
      <p:grpSp>
        <p:nvGrpSpPr>
          <p:cNvPr name="Group 9" id="9"/>
          <p:cNvGrpSpPr/>
          <p:nvPr/>
        </p:nvGrpSpPr>
        <p:grpSpPr>
          <a:xfrm rot="0">
            <a:off x="-9470904" y="-5630646"/>
            <a:ext cx="17734061" cy="15250896"/>
            <a:chOff x="0" y="0"/>
            <a:chExt cx="23645414" cy="20334528"/>
          </a:xfrm>
        </p:grpSpPr>
        <p:grpSp>
          <p:nvGrpSpPr>
            <p:cNvPr name="Group 10" id="10"/>
            <p:cNvGrpSpPr/>
            <p:nvPr/>
          </p:nvGrpSpPr>
          <p:grpSpPr>
            <a:xfrm rot="2058190">
              <a:off x="1541001" y="4151125"/>
              <a:ext cx="18147848" cy="11069594"/>
              <a:chOff x="0" y="0"/>
              <a:chExt cx="1476351" cy="900526"/>
            </a:xfrm>
          </p:grpSpPr>
          <p:sp>
            <p:nvSpPr>
              <p:cNvPr name="Freeform 11" id="11"/>
              <p:cNvSpPr/>
              <p:nvPr/>
            </p:nvSpPr>
            <p:spPr>
              <a:xfrm flipH="false" flipV="false" rot="0">
                <a:off x="0" y="0"/>
                <a:ext cx="1476351" cy="900526"/>
              </a:xfrm>
              <a:custGeom>
                <a:avLst/>
                <a:gdLst/>
                <a:ahLst/>
                <a:cxnLst/>
                <a:rect r="r" b="b" t="t" l="l"/>
                <a:pathLst>
                  <a:path h="900526" w="1476351">
                    <a:moveTo>
                      <a:pt x="0" y="0"/>
                    </a:moveTo>
                    <a:lnTo>
                      <a:pt x="1476351" y="0"/>
                    </a:lnTo>
                    <a:lnTo>
                      <a:pt x="1476351" y="900526"/>
                    </a:lnTo>
                    <a:lnTo>
                      <a:pt x="0" y="900526"/>
                    </a:lnTo>
                    <a:close/>
                  </a:path>
                </a:pathLst>
              </a:custGeom>
              <a:solidFill>
                <a:srgbClr val="FFFFFF"/>
              </a:solidFill>
              <a:ln cap="sq">
                <a:noFill/>
                <a:prstDash val="solid"/>
                <a:miter/>
              </a:ln>
            </p:spPr>
          </p:sp>
          <p:sp>
            <p:nvSpPr>
              <p:cNvPr name="TextBox 12" id="12"/>
              <p:cNvSpPr txBox="true"/>
              <p:nvPr/>
            </p:nvSpPr>
            <p:spPr>
              <a:xfrm>
                <a:off x="0" y="-133350"/>
                <a:ext cx="1476351" cy="1033876"/>
              </a:xfrm>
              <a:prstGeom prst="rect">
                <a:avLst/>
              </a:prstGeom>
            </p:spPr>
            <p:txBody>
              <a:bodyPr anchor="ctr" rtlCol="false" tIns="123349" lIns="123349" bIns="123349" rIns="123349"/>
              <a:lstStyle/>
              <a:p>
                <a:pPr algn="ctr" marL="0" indent="0" lvl="0">
                  <a:lnSpc>
                    <a:spcPts val="9600"/>
                  </a:lnSpc>
                  <a:spcBef>
                    <a:spcPct val="0"/>
                  </a:spcBef>
                </a:pPr>
              </a:p>
            </p:txBody>
          </p:sp>
        </p:grpSp>
        <p:grpSp>
          <p:nvGrpSpPr>
            <p:cNvPr name="Group 13" id="13"/>
            <p:cNvGrpSpPr>
              <a:grpSpLocks noChangeAspect="true"/>
            </p:cNvGrpSpPr>
            <p:nvPr/>
          </p:nvGrpSpPr>
          <p:grpSpPr>
            <a:xfrm rot="0">
              <a:off x="12575776" y="9264934"/>
              <a:ext cx="11069639" cy="11069594"/>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5" id="15"/>
            <p:cNvGrpSpPr/>
            <p:nvPr/>
          </p:nvGrpSpPr>
          <p:grpSpPr>
            <a:xfrm rot="0">
              <a:off x="13519545" y="10208681"/>
              <a:ext cx="9182100" cy="9182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grpSp>
        <p:nvGrpSpPr>
          <p:cNvPr name="Group 17" id="17"/>
          <p:cNvGrpSpPr/>
          <p:nvPr/>
        </p:nvGrpSpPr>
        <p:grpSpPr>
          <a:xfrm rot="0">
            <a:off x="9544813" y="3666313"/>
            <a:ext cx="7191375" cy="2508259"/>
            <a:chOff x="0" y="0"/>
            <a:chExt cx="9588500" cy="3344345"/>
          </a:xfrm>
        </p:grpSpPr>
        <p:sp>
          <p:nvSpPr>
            <p:cNvPr name="TextBox 18" id="18"/>
            <p:cNvSpPr txBox="true"/>
            <p:nvPr/>
          </p:nvSpPr>
          <p:spPr>
            <a:xfrm rot="0">
              <a:off x="0" y="57150"/>
              <a:ext cx="9588500" cy="2333847"/>
            </a:xfrm>
            <a:prstGeom prst="rect">
              <a:avLst/>
            </a:prstGeom>
          </p:spPr>
          <p:txBody>
            <a:bodyPr anchor="t" rtlCol="false" tIns="0" lIns="0" bIns="0" rIns="0">
              <a:spAutoFit/>
            </a:bodyPr>
            <a:lstStyle/>
            <a:p>
              <a:pPr algn="l" marL="0" indent="0" lvl="0">
                <a:lnSpc>
                  <a:spcPts val="6820"/>
                </a:lnSpc>
              </a:pPr>
              <a:r>
                <a:rPr lang="en-US" b="true" sz="6200" spc="-155">
                  <a:solidFill>
                    <a:srgbClr val="FFFFFF"/>
                  </a:solidFill>
                  <a:latin typeface="Garet Bold"/>
                  <a:ea typeface="Garet Bold"/>
                  <a:cs typeface="Garet Bold"/>
                  <a:sym typeface="Garet Bold"/>
                </a:rPr>
                <a:t>Thank You for listening.</a:t>
              </a:r>
            </a:p>
          </p:txBody>
        </p:sp>
        <p:sp>
          <p:nvSpPr>
            <p:cNvPr name="TextBox 19" id="19"/>
            <p:cNvSpPr txBox="true"/>
            <p:nvPr/>
          </p:nvSpPr>
          <p:spPr>
            <a:xfrm rot="0">
              <a:off x="0" y="2677594"/>
              <a:ext cx="9588500" cy="666750"/>
            </a:xfrm>
            <a:prstGeom prst="rect">
              <a:avLst/>
            </a:prstGeom>
          </p:spPr>
          <p:txBody>
            <a:bodyPr anchor="t" rtlCol="false" tIns="0" lIns="0" bIns="0" rIns="0">
              <a:spAutoFit/>
            </a:bodyPr>
            <a:lstStyle/>
            <a:p>
              <a:pPr algn="l" marL="0" indent="0" lvl="0">
                <a:lnSpc>
                  <a:spcPts val="3899"/>
                </a:lnSpc>
              </a:pPr>
              <a:r>
                <a:rPr lang="en-US" b="true" sz="2999">
                  <a:solidFill>
                    <a:srgbClr val="5CE1E6"/>
                  </a:solidFill>
                  <a:latin typeface="Helvetica World Bold"/>
                  <a:ea typeface="Helvetica World Bold"/>
                  <a:cs typeface="Helvetica World Bold"/>
                  <a:sym typeface="Helvetica World Bold"/>
                </a:rPr>
                <a:t>ANY QUESTIONS??</a:t>
              </a: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sp>
        <p:nvSpPr>
          <p:cNvPr name="Freeform 2" id="2"/>
          <p:cNvSpPr/>
          <p:nvPr/>
        </p:nvSpPr>
        <p:spPr>
          <a:xfrm flipH="false" flipV="false" rot="0">
            <a:off x="293331" y="164998"/>
            <a:ext cx="17696780" cy="9954439"/>
          </a:xfrm>
          <a:custGeom>
            <a:avLst/>
            <a:gdLst/>
            <a:ahLst/>
            <a:cxnLst/>
            <a:rect r="r" b="b" t="t" l="l"/>
            <a:pathLst>
              <a:path h="9954439" w="17696780">
                <a:moveTo>
                  <a:pt x="0" y="0"/>
                </a:moveTo>
                <a:lnTo>
                  <a:pt x="17696780" y="0"/>
                </a:lnTo>
                <a:lnTo>
                  <a:pt x="17696780" y="9954439"/>
                </a:lnTo>
                <a:lnTo>
                  <a:pt x="0" y="9954439"/>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grpSp>
        <p:nvGrpSpPr>
          <p:cNvPr name="Group 2" id="2"/>
          <p:cNvGrpSpPr/>
          <p:nvPr/>
        </p:nvGrpSpPr>
        <p:grpSpPr>
          <a:xfrm rot="2058190">
            <a:off x="-8315153" y="-2517302"/>
            <a:ext cx="13610886" cy="8302196"/>
            <a:chOff x="0" y="0"/>
            <a:chExt cx="1476351" cy="900526"/>
          </a:xfrm>
        </p:grpSpPr>
        <p:sp>
          <p:nvSpPr>
            <p:cNvPr name="Freeform 3" id="3"/>
            <p:cNvSpPr/>
            <p:nvPr/>
          </p:nvSpPr>
          <p:spPr>
            <a:xfrm flipH="false" flipV="false" rot="0">
              <a:off x="0" y="0"/>
              <a:ext cx="1476351" cy="900526"/>
            </a:xfrm>
            <a:custGeom>
              <a:avLst/>
              <a:gdLst/>
              <a:ahLst/>
              <a:cxnLst/>
              <a:rect r="r" b="b" t="t" l="l"/>
              <a:pathLst>
                <a:path h="900526" w="1476351">
                  <a:moveTo>
                    <a:pt x="0" y="0"/>
                  </a:moveTo>
                  <a:lnTo>
                    <a:pt x="1476351" y="0"/>
                  </a:lnTo>
                  <a:lnTo>
                    <a:pt x="1476351" y="900526"/>
                  </a:lnTo>
                  <a:lnTo>
                    <a:pt x="0" y="900526"/>
                  </a:lnTo>
                  <a:close/>
                </a:path>
              </a:pathLst>
            </a:custGeom>
            <a:solidFill>
              <a:srgbClr val="FFFFFF"/>
            </a:solidFill>
            <a:ln cap="sq">
              <a:noFill/>
              <a:prstDash val="solid"/>
              <a:miter/>
            </a:ln>
          </p:spPr>
        </p:sp>
        <p:sp>
          <p:nvSpPr>
            <p:cNvPr name="TextBox 4" id="4"/>
            <p:cNvSpPr txBox="true"/>
            <p:nvPr/>
          </p:nvSpPr>
          <p:spPr>
            <a:xfrm>
              <a:off x="0" y="-161925"/>
              <a:ext cx="1476351" cy="1062451"/>
            </a:xfrm>
            <a:prstGeom prst="rect">
              <a:avLst/>
            </a:prstGeom>
          </p:spPr>
          <p:txBody>
            <a:bodyPr anchor="ctr" rtlCol="false" tIns="123349" lIns="123349" bIns="123349" rIns="123349"/>
            <a:lstStyle/>
            <a:p>
              <a:pPr algn="ctr" marL="0" indent="0" lvl="0">
                <a:lnSpc>
                  <a:spcPts val="11200"/>
                </a:lnSpc>
                <a:spcBef>
                  <a:spcPct val="0"/>
                </a:spcBef>
              </a:pPr>
            </a:p>
          </p:txBody>
        </p:sp>
      </p:grpSp>
      <p:grpSp>
        <p:nvGrpSpPr>
          <p:cNvPr name="Group 5" id="5"/>
          <p:cNvGrpSpPr/>
          <p:nvPr/>
        </p:nvGrpSpPr>
        <p:grpSpPr>
          <a:xfrm rot="0">
            <a:off x="9296400" y="666750"/>
            <a:ext cx="7191375" cy="8740140"/>
            <a:chOff x="0" y="0"/>
            <a:chExt cx="9588500" cy="11653520"/>
          </a:xfrm>
        </p:grpSpPr>
        <p:sp>
          <p:nvSpPr>
            <p:cNvPr name="TextBox 6" id="6"/>
            <p:cNvSpPr txBox="true"/>
            <p:nvPr/>
          </p:nvSpPr>
          <p:spPr>
            <a:xfrm rot="0">
              <a:off x="0" y="76200"/>
              <a:ext cx="9588500" cy="1462193"/>
            </a:xfrm>
            <a:prstGeom prst="rect">
              <a:avLst/>
            </a:prstGeom>
          </p:spPr>
          <p:txBody>
            <a:bodyPr anchor="t" rtlCol="false" tIns="0" lIns="0" bIns="0" rIns="0">
              <a:spAutoFit/>
            </a:bodyPr>
            <a:lstStyle/>
            <a:p>
              <a:pPr algn="l" marL="0" indent="0" lvl="0">
                <a:lnSpc>
                  <a:spcPts val="8359"/>
                </a:lnSpc>
              </a:pPr>
              <a:r>
                <a:rPr lang="en-US" b="true" sz="7599" spc="-189">
                  <a:solidFill>
                    <a:srgbClr val="FFFFFF"/>
                  </a:solidFill>
                  <a:latin typeface="Garet Bold"/>
                  <a:ea typeface="Garet Bold"/>
                  <a:cs typeface="Garet Bold"/>
                  <a:sym typeface="Garet Bold"/>
                </a:rPr>
                <a:t>What is GSM?</a:t>
              </a:r>
            </a:p>
          </p:txBody>
        </p:sp>
        <p:sp>
          <p:nvSpPr>
            <p:cNvPr name="TextBox 7" id="7"/>
            <p:cNvSpPr txBox="true"/>
            <p:nvPr/>
          </p:nvSpPr>
          <p:spPr>
            <a:xfrm rot="0">
              <a:off x="0" y="2323676"/>
              <a:ext cx="9588500" cy="9329844"/>
            </a:xfrm>
            <a:prstGeom prst="rect">
              <a:avLst/>
            </a:prstGeom>
          </p:spPr>
          <p:txBody>
            <a:bodyPr anchor="t" rtlCol="false" tIns="0" lIns="0" bIns="0" rIns="0">
              <a:spAutoFit/>
            </a:bodyPr>
            <a:lstStyle/>
            <a:p>
              <a:pPr algn="l" marL="0" indent="0" lvl="0">
                <a:lnSpc>
                  <a:spcPts val="3919"/>
                </a:lnSpc>
              </a:pPr>
              <a:r>
                <a:rPr lang="en-US" sz="2799">
                  <a:solidFill>
                    <a:srgbClr val="FFFFFF"/>
                  </a:solidFill>
                  <a:latin typeface="Helvetica World"/>
                  <a:ea typeface="Helvetica World"/>
                  <a:cs typeface="Helvetica World"/>
                  <a:sym typeface="Helvetica World"/>
                </a:rPr>
                <a:t>The </a:t>
              </a:r>
              <a:r>
                <a:rPr lang="en-US" b="true" sz="2799">
                  <a:solidFill>
                    <a:srgbClr val="FFFFFF"/>
                  </a:solidFill>
                  <a:latin typeface="Helvetica World Bold"/>
                  <a:ea typeface="Helvetica World Bold"/>
                  <a:cs typeface="Helvetica World Bold"/>
                  <a:sym typeface="Helvetica World Bold"/>
                </a:rPr>
                <a:t>Global System for Mobile Communications (GSM)</a:t>
              </a:r>
              <a:r>
                <a:rPr lang="en-US" sz="2799">
                  <a:solidFill>
                    <a:srgbClr val="FFFFFF"/>
                  </a:solidFill>
                  <a:latin typeface="Helvetica World"/>
                  <a:ea typeface="Helvetica World"/>
                  <a:cs typeface="Helvetica World"/>
                  <a:sym typeface="Helvetica World"/>
                </a:rPr>
                <a:t> is a digital 2G technology that revolutionized mobile communication by </a:t>
              </a:r>
              <a:r>
                <a:rPr lang="en-US" sz="2799" u="sng">
                  <a:solidFill>
                    <a:srgbClr val="FFFFFF"/>
                  </a:solidFill>
                  <a:latin typeface="Helvetica World"/>
                  <a:ea typeface="Helvetica World"/>
                  <a:cs typeface="Helvetica World"/>
                  <a:sym typeface="Helvetica World"/>
                </a:rPr>
                <a:t>enabling voice calls and SMS services</a:t>
              </a:r>
              <a:r>
                <a:rPr lang="en-US" sz="2799">
                  <a:solidFill>
                    <a:srgbClr val="FFFFFF"/>
                  </a:solidFill>
                  <a:latin typeface="Helvetica World"/>
                  <a:ea typeface="Helvetica World"/>
                  <a:cs typeface="Helvetica World"/>
                  <a:sym typeface="Helvetica World"/>
                </a:rPr>
                <a:t>. Launched in the early </a:t>
              </a:r>
              <a:r>
                <a:rPr lang="en-US" sz="2799" u="sng">
                  <a:solidFill>
                    <a:srgbClr val="FFFFFF"/>
                  </a:solidFill>
                  <a:latin typeface="Helvetica World"/>
                  <a:ea typeface="Helvetica World"/>
                  <a:cs typeface="Helvetica World"/>
                  <a:sym typeface="Helvetica World"/>
                </a:rPr>
                <a:t>1990s</a:t>
              </a:r>
              <a:r>
                <a:rPr lang="en-US" sz="2799">
                  <a:solidFill>
                    <a:srgbClr val="FFFFFF"/>
                  </a:solidFill>
                  <a:latin typeface="Helvetica World"/>
                  <a:ea typeface="Helvetica World"/>
                  <a:cs typeface="Helvetica World"/>
                  <a:sym typeface="Helvetica World"/>
                </a:rPr>
                <a:t>, it established a standard for mobile networks worldwide. </a:t>
              </a:r>
            </a:p>
            <a:p>
              <a:pPr algn="l" marL="0" indent="0" lvl="0">
                <a:lnSpc>
                  <a:spcPts val="3919"/>
                </a:lnSpc>
              </a:pPr>
            </a:p>
            <a:p>
              <a:pPr algn="l" marL="0" indent="0" lvl="0">
                <a:lnSpc>
                  <a:spcPts val="3919"/>
                </a:lnSpc>
              </a:pPr>
              <a:r>
                <a:rPr lang="en-US" sz="2799">
                  <a:solidFill>
                    <a:srgbClr val="FFFFFF"/>
                  </a:solidFill>
                  <a:latin typeface="Helvetica World"/>
                  <a:ea typeface="Helvetica World"/>
                  <a:cs typeface="Helvetica World"/>
                  <a:sym typeface="Helvetica World"/>
                </a:rPr>
                <a:t>GSM's architecture allows for </a:t>
              </a:r>
            </a:p>
            <a:p>
              <a:pPr algn="l" marL="0" indent="0" lvl="0">
                <a:lnSpc>
                  <a:spcPts val="3919"/>
                </a:lnSpc>
              </a:pPr>
              <a:r>
                <a:rPr lang="en-US" sz="2799">
                  <a:solidFill>
                    <a:srgbClr val="FFFFFF"/>
                  </a:solidFill>
                  <a:latin typeface="Helvetica World"/>
                  <a:ea typeface="Helvetica World"/>
                  <a:cs typeface="Helvetica World"/>
                  <a:sym typeface="Helvetica World"/>
                </a:rPr>
                <a:t>1 seamless connectivity </a:t>
              </a:r>
            </a:p>
            <a:p>
              <a:pPr algn="l" marL="0" indent="0" lvl="0">
                <a:lnSpc>
                  <a:spcPts val="3919"/>
                </a:lnSpc>
              </a:pPr>
              <a:r>
                <a:rPr lang="en-US" sz="2799">
                  <a:solidFill>
                    <a:srgbClr val="FFFFFF"/>
                  </a:solidFill>
                  <a:latin typeface="Helvetica World"/>
                  <a:ea typeface="Helvetica World"/>
                  <a:cs typeface="Helvetica World"/>
                  <a:sym typeface="Helvetica World"/>
                </a:rPr>
                <a:t>2 efficient use of radio frequencies</a:t>
              </a:r>
            </a:p>
            <a:p>
              <a:pPr algn="l" marL="0" indent="0" lvl="0">
                <a:lnSpc>
                  <a:spcPts val="3919"/>
                </a:lnSpc>
              </a:pPr>
            </a:p>
            <a:p>
              <a:pPr algn="l" marL="0" indent="0" lvl="0">
                <a:lnSpc>
                  <a:spcPts val="3919"/>
                </a:lnSpc>
              </a:pPr>
              <a:r>
                <a:rPr lang="en-US" sz="2799">
                  <a:solidFill>
                    <a:srgbClr val="FFFFFF"/>
                  </a:solidFill>
                  <a:latin typeface="Helvetica World"/>
                  <a:ea typeface="Helvetica World"/>
                  <a:cs typeface="Helvetica World"/>
                  <a:sym typeface="Helvetica World"/>
                </a:rPr>
                <a:t>making it an essential foundation for modern telecommunications.</a:t>
              </a:r>
            </a:p>
          </p:txBody>
        </p:sp>
      </p:grpSp>
      <p:grpSp>
        <p:nvGrpSpPr>
          <p:cNvPr name="Group 8" id="8"/>
          <p:cNvGrpSpPr/>
          <p:nvPr/>
        </p:nvGrpSpPr>
        <p:grpSpPr>
          <a:xfrm rot="0">
            <a:off x="-39072" y="1318054"/>
            <a:ext cx="8302229" cy="8302196"/>
            <a:chOff x="0" y="0"/>
            <a:chExt cx="11069639" cy="11069594"/>
          </a:xfrm>
        </p:grpSpPr>
        <p:grpSp>
          <p:nvGrpSpPr>
            <p:cNvPr name="Group 9" id="9"/>
            <p:cNvGrpSpPr>
              <a:grpSpLocks noChangeAspect="true"/>
            </p:cNvGrpSpPr>
            <p:nvPr/>
          </p:nvGrpSpPr>
          <p:grpSpPr>
            <a:xfrm rot="0">
              <a:off x="0" y="0"/>
              <a:ext cx="11069639" cy="1106959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1" id="11"/>
            <p:cNvGrpSpPr/>
            <p:nvPr/>
          </p:nvGrpSpPr>
          <p:grpSpPr>
            <a:xfrm rot="0">
              <a:off x="943769" y="943747"/>
              <a:ext cx="9182100" cy="9182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sp>
        <p:nvSpPr>
          <p:cNvPr name="TextBox 2" id="2"/>
          <p:cNvSpPr txBox="true"/>
          <p:nvPr/>
        </p:nvSpPr>
        <p:spPr>
          <a:xfrm rot="0">
            <a:off x="666750" y="723900"/>
            <a:ext cx="12639675" cy="1775523"/>
          </a:xfrm>
          <a:prstGeom prst="rect">
            <a:avLst/>
          </a:prstGeom>
        </p:spPr>
        <p:txBody>
          <a:bodyPr anchor="t" rtlCol="false" tIns="0" lIns="0" bIns="0" rIns="0">
            <a:spAutoFit/>
          </a:bodyPr>
          <a:lstStyle/>
          <a:p>
            <a:pPr algn="l" marL="0" indent="0" lvl="0">
              <a:lnSpc>
                <a:spcPts val="6935"/>
              </a:lnSpc>
            </a:pPr>
            <a:r>
              <a:rPr lang="en-US" b="true" sz="6304" spc="-157">
                <a:solidFill>
                  <a:srgbClr val="FFFFFF"/>
                </a:solidFill>
                <a:latin typeface="Garet Bold"/>
                <a:ea typeface="Garet Bold"/>
                <a:cs typeface="Garet Bold"/>
                <a:sym typeface="Garet Bold"/>
              </a:rPr>
              <a:t>Overview of GSM Architecture Components</a:t>
            </a:r>
          </a:p>
        </p:txBody>
      </p:sp>
      <p:grpSp>
        <p:nvGrpSpPr>
          <p:cNvPr name="Group 3" id="3"/>
          <p:cNvGrpSpPr/>
          <p:nvPr/>
        </p:nvGrpSpPr>
        <p:grpSpPr>
          <a:xfrm rot="0">
            <a:off x="4981575" y="4254718"/>
            <a:ext cx="4010025" cy="3179225"/>
            <a:chOff x="0" y="0"/>
            <a:chExt cx="621258" cy="492545"/>
          </a:xfrm>
        </p:grpSpPr>
        <p:sp>
          <p:nvSpPr>
            <p:cNvPr name="Freeform 4" id="4"/>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2"/>
              <a:stretch>
                <a:fillRect l="-337" t="0" r="-337" b="0"/>
              </a:stretch>
            </a:blipFill>
          </p:spPr>
        </p:sp>
      </p:grpSp>
      <p:grpSp>
        <p:nvGrpSpPr>
          <p:cNvPr name="Group 5" id="5"/>
          <p:cNvGrpSpPr/>
          <p:nvPr/>
        </p:nvGrpSpPr>
        <p:grpSpPr>
          <a:xfrm rot="0">
            <a:off x="4981575" y="7829550"/>
            <a:ext cx="4010025" cy="1368266"/>
            <a:chOff x="0" y="0"/>
            <a:chExt cx="5346700" cy="1824354"/>
          </a:xfrm>
        </p:grpSpPr>
        <p:sp>
          <p:nvSpPr>
            <p:cNvPr name="TextBox 6" id="6"/>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Mobile Station</a:t>
              </a:r>
            </a:p>
          </p:txBody>
        </p:sp>
        <p:sp>
          <p:nvSpPr>
            <p:cNvPr name="TextBox 7" id="7"/>
            <p:cNvSpPr txBox="true"/>
            <p:nvPr/>
          </p:nvSpPr>
          <p:spPr>
            <a:xfrm rot="0">
              <a:off x="0" y="749934"/>
              <a:ext cx="5346700" cy="107442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Helvetica World"/>
                  <a:ea typeface="Helvetica World"/>
                  <a:cs typeface="Helvetica World"/>
                  <a:sym typeface="Helvetica World"/>
                </a:rPr>
                <a:t>User device enabling voice and data services.</a:t>
              </a:r>
            </a:p>
          </p:txBody>
        </p:sp>
      </p:grpSp>
      <p:grpSp>
        <p:nvGrpSpPr>
          <p:cNvPr name="Group 8" id="8"/>
          <p:cNvGrpSpPr/>
          <p:nvPr/>
        </p:nvGrpSpPr>
        <p:grpSpPr>
          <a:xfrm rot="0">
            <a:off x="9296400" y="4248150"/>
            <a:ext cx="4010025" cy="3179225"/>
            <a:chOff x="0" y="0"/>
            <a:chExt cx="621258" cy="492545"/>
          </a:xfrm>
        </p:grpSpPr>
        <p:sp>
          <p:nvSpPr>
            <p:cNvPr name="Freeform 9" id="9"/>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3"/>
              <a:stretch>
                <a:fillRect l="-337" t="0" r="-337" b="0"/>
              </a:stretch>
            </a:blipFill>
          </p:spPr>
        </p:sp>
      </p:grpSp>
      <p:grpSp>
        <p:nvGrpSpPr>
          <p:cNvPr name="Group 10" id="10"/>
          <p:cNvGrpSpPr/>
          <p:nvPr/>
        </p:nvGrpSpPr>
        <p:grpSpPr>
          <a:xfrm rot="0">
            <a:off x="13611225" y="4248150"/>
            <a:ext cx="4010025" cy="3179225"/>
            <a:chOff x="0" y="0"/>
            <a:chExt cx="621258" cy="492545"/>
          </a:xfrm>
        </p:grpSpPr>
        <p:sp>
          <p:nvSpPr>
            <p:cNvPr name="Freeform 11" id="11"/>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4"/>
              <a:stretch>
                <a:fillRect l="-337" t="0" r="-337" b="0"/>
              </a:stretch>
            </a:blipFill>
          </p:spPr>
        </p:sp>
      </p:grpSp>
      <p:grpSp>
        <p:nvGrpSpPr>
          <p:cNvPr name="Group 12" id="12"/>
          <p:cNvGrpSpPr/>
          <p:nvPr/>
        </p:nvGrpSpPr>
        <p:grpSpPr>
          <a:xfrm rot="0">
            <a:off x="9296400" y="7829550"/>
            <a:ext cx="4010025" cy="1368266"/>
            <a:chOff x="0" y="0"/>
            <a:chExt cx="5346700" cy="1824354"/>
          </a:xfrm>
        </p:grpSpPr>
        <p:sp>
          <p:nvSpPr>
            <p:cNvPr name="TextBox 13" id="13"/>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Base Station Subsystem</a:t>
              </a:r>
            </a:p>
          </p:txBody>
        </p:sp>
        <p:sp>
          <p:nvSpPr>
            <p:cNvPr name="TextBox 14" id="14"/>
            <p:cNvSpPr txBox="true"/>
            <p:nvPr/>
          </p:nvSpPr>
          <p:spPr>
            <a:xfrm rot="0">
              <a:off x="0" y="749934"/>
              <a:ext cx="5346700" cy="107442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Helvetica World"/>
                  <a:ea typeface="Helvetica World"/>
                  <a:cs typeface="Helvetica World"/>
                  <a:sym typeface="Helvetica World"/>
                </a:rPr>
                <a:t>Connects user devices to the network core.</a:t>
              </a:r>
            </a:p>
          </p:txBody>
        </p:sp>
      </p:grpSp>
      <p:grpSp>
        <p:nvGrpSpPr>
          <p:cNvPr name="Group 15" id="15"/>
          <p:cNvGrpSpPr/>
          <p:nvPr/>
        </p:nvGrpSpPr>
        <p:grpSpPr>
          <a:xfrm rot="0">
            <a:off x="13611225" y="7829550"/>
            <a:ext cx="4010025" cy="1825466"/>
            <a:chOff x="0" y="0"/>
            <a:chExt cx="5346700" cy="2433954"/>
          </a:xfrm>
        </p:grpSpPr>
        <p:sp>
          <p:nvSpPr>
            <p:cNvPr name="TextBox 16" id="16"/>
            <p:cNvSpPr txBox="true"/>
            <p:nvPr/>
          </p:nvSpPr>
          <p:spPr>
            <a:xfrm rot="0">
              <a:off x="0" y="-38100"/>
              <a:ext cx="5346700" cy="11760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Network Switching Subsystem</a:t>
              </a:r>
            </a:p>
          </p:txBody>
        </p:sp>
        <p:sp>
          <p:nvSpPr>
            <p:cNvPr name="TextBox 17" id="17"/>
            <p:cNvSpPr txBox="true"/>
            <p:nvPr/>
          </p:nvSpPr>
          <p:spPr>
            <a:xfrm rot="0">
              <a:off x="0" y="1359534"/>
              <a:ext cx="5346700" cy="107442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Helvetica World"/>
                  <a:ea typeface="Helvetica World"/>
                  <a:cs typeface="Helvetica World"/>
                  <a:sym typeface="Helvetica World"/>
                </a:rPr>
                <a:t>Core system managing call and data traffic.</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sp>
        <p:nvSpPr>
          <p:cNvPr name="TextBox 2" id="2"/>
          <p:cNvSpPr txBox="true"/>
          <p:nvPr/>
        </p:nvSpPr>
        <p:spPr>
          <a:xfrm rot="0">
            <a:off x="666750" y="723900"/>
            <a:ext cx="12639675" cy="1775460"/>
          </a:xfrm>
          <a:prstGeom prst="rect">
            <a:avLst/>
          </a:prstGeom>
        </p:spPr>
        <p:txBody>
          <a:bodyPr anchor="t" rtlCol="false" tIns="0" lIns="0" bIns="0" rIns="0">
            <a:spAutoFit/>
          </a:bodyPr>
          <a:lstStyle/>
          <a:p>
            <a:pPr algn="l" marL="0" indent="0" lvl="0">
              <a:lnSpc>
                <a:spcPts val="6930"/>
              </a:lnSpc>
            </a:pPr>
            <a:r>
              <a:rPr lang="en-US" b="true" sz="6300" spc="-157">
                <a:solidFill>
                  <a:srgbClr val="FFFFFF"/>
                </a:solidFill>
                <a:latin typeface="Garet Bold"/>
                <a:ea typeface="Garet Bold"/>
                <a:cs typeface="Garet Bold"/>
                <a:sym typeface="Garet Bold"/>
              </a:rPr>
              <a:t>Understanding Mobile Station MS and SIM Functions</a:t>
            </a:r>
          </a:p>
        </p:txBody>
      </p:sp>
      <p:grpSp>
        <p:nvGrpSpPr>
          <p:cNvPr name="Group 3" id="3"/>
          <p:cNvGrpSpPr/>
          <p:nvPr/>
        </p:nvGrpSpPr>
        <p:grpSpPr>
          <a:xfrm rot="0">
            <a:off x="4981575" y="4254718"/>
            <a:ext cx="4010025" cy="3179225"/>
            <a:chOff x="0" y="0"/>
            <a:chExt cx="621258" cy="492545"/>
          </a:xfrm>
        </p:grpSpPr>
        <p:sp>
          <p:nvSpPr>
            <p:cNvPr name="Freeform 4" id="4"/>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2"/>
              <a:stretch>
                <a:fillRect l="-337" t="0" r="-337" b="0"/>
              </a:stretch>
            </a:blipFill>
          </p:spPr>
        </p:sp>
      </p:grpSp>
      <p:grpSp>
        <p:nvGrpSpPr>
          <p:cNvPr name="Group 5" id="5"/>
          <p:cNvGrpSpPr/>
          <p:nvPr/>
        </p:nvGrpSpPr>
        <p:grpSpPr>
          <a:xfrm rot="0">
            <a:off x="4981575" y="7829550"/>
            <a:ext cx="4010025" cy="1368266"/>
            <a:chOff x="0" y="0"/>
            <a:chExt cx="5346700" cy="1824354"/>
          </a:xfrm>
        </p:grpSpPr>
        <p:sp>
          <p:nvSpPr>
            <p:cNvPr name="TextBox 6" id="6"/>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Mobile Station</a:t>
              </a:r>
            </a:p>
          </p:txBody>
        </p:sp>
        <p:sp>
          <p:nvSpPr>
            <p:cNvPr name="TextBox 7" id="7"/>
            <p:cNvSpPr txBox="true"/>
            <p:nvPr/>
          </p:nvSpPr>
          <p:spPr>
            <a:xfrm rot="0">
              <a:off x="0" y="749934"/>
              <a:ext cx="5346700" cy="107442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Helvetica World"/>
                  <a:ea typeface="Helvetica World"/>
                  <a:cs typeface="Helvetica World"/>
                  <a:sym typeface="Helvetica World"/>
                </a:rPr>
                <a:t>MS includes both the handset and SIM.</a:t>
              </a:r>
            </a:p>
          </p:txBody>
        </p:sp>
      </p:grpSp>
      <p:grpSp>
        <p:nvGrpSpPr>
          <p:cNvPr name="Group 8" id="8"/>
          <p:cNvGrpSpPr/>
          <p:nvPr/>
        </p:nvGrpSpPr>
        <p:grpSpPr>
          <a:xfrm rot="0">
            <a:off x="9296400" y="4248150"/>
            <a:ext cx="4010025" cy="3179225"/>
            <a:chOff x="0" y="0"/>
            <a:chExt cx="621258" cy="492545"/>
          </a:xfrm>
        </p:grpSpPr>
        <p:sp>
          <p:nvSpPr>
            <p:cNvPr name="Freeform 9" id="9"/>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3"/>
              <a:stretch>
                <a:fillRect l="-337" t="0" r="-337" b="0"/>
              </a:stretch>
            </a:blipFill>
          </p:spPr>
        </p:sp>
      </p:grpSp>
      <p:grpSp>
        <p:nvGrpSpPr>
          <p:cNvPr name="Group 10" id="10"/>
          <p:cNvGrpSpPr/>
          <p:nvPr/>
        </p:nvGrpSpPr>
        <p:grpSpPr>
          <a:xfrm rot="0">
            <a:off x="13611225" y="4248150"/>
            <a:ext cx="4010025" cy="3179225"/>
            <a:chOff x="0" y="0"/>
            <a:chExt cx="621258" cy="492545"/>
          </a:xfrm>
        </p:grpSpPr>
        <p:sp>
          <p:nvSpPr>
            <p:cNvPr name="Freeform 11" id="11"/>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4"/>
              <a:stretch>
                <a:fillRect l="-337" t="0" r="-337" b="0"/>
              </a:stretch>
            </a:blipFill>
          </p:spPr>
        </p:sp>
      </p:grpSp>
      <p:grpSp>
        <p:nvGrpSpPr>
          <p:cNvPr name="Group 12" id="12"/>
          <p:cNvGrpSpPr/>
          <p:nvPr/>
        </p:nvGrpSpPr>
        <p:grpSpPr>
          <a:xfrm rot="0">
            <a:off x="9296400" y="7829550"/>
            <a:ext cx="4010025" cy="1368266"/>
            <a:chOff x="0" y="0"/>
            <a:chExt cx="5346700" cy="1824354"/>
          </a:xfrm>
        </p:grpSpPr>
        <p:sp>
          <p:nvSpPr>
            <p:cNvPr name="TextBox 13" id="13"/>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Sim Unique</a:t>
              </a:r>
              <a:r>
                <a:rPr lang="en-US" b="true" sz="2400">
                  <a:solidFill>
                    <a:srgbClr val="FFFFFF"/>
                  </a:solidFill>
                  <a:latin typeface="Helvetica World Bold"/>
                  <a:ea typeface="Helvetica World Bold"/>
                  <a:cs typeface="Helvetica World Bold"/>
                  <a:sym typeface="Helvetica World Bold"/>
                </a:rPr>
                <a:t> Number</a:t>
              </a:r>
            </a:p>
          </p:txBody>
        </p:sp>
        <p:sp>
          <p:nvSpPr>
            <p:cNvPr name="TextBox 14" id="14"/>
            <p:cNvSpPr txBox="true"/>
            <p:nvPr/>
          </p:nvSpPr>
          <p:spPr>
            <a:xfrm rot="0">
              <a:off x="0" y="749934"/>
              <a:ext cx="5346700" cy="107442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Helvetica World"/>
                  <a:ea typeface="Helvetica World"/>
                  <a:cs typeface="Helvetica World"/>
                  <a:sym typeface="Helvetica World"/>
                </a:rPr>
                <a:t>Number </a:t>
              </a:r>
              <a:r>
                <a:rPr lang="en-US" sz="2400">
                  <a:solidFill>
                    <a:srgbClr val="FFFFFF"/>
                  </a:solidFill>
                  <a:latin typeface="Helvetica World"/>
                  <a:ea typeface="Helvetica World"/>
                  <a:cs typeface="Helvetica World"/>
                  <a:sym typeface="Helvetica World"/>
                </a:rPr>
                <a:t>uniquely identifies each Sim Card .</a:t>
              </a:r>
            </a:p>
          </p:txBody>
        </p:sp>
      </p:grpSp>
      <p:grpSp>
        <p:nvGrpSpPr>
          <p:cNvPr name="Group 15" id="15"/>
          <p:cNvGrpSpPr/>
          <p:nvPr/>
        </p:nvGrpSpPr>
        <p:grpSpPr>
          <a:xfrm rot="0">
            <a:off x="13611225" y="7829550"/>
            <a:ext cx="4010025" cy="1368266"/>
            <a:chOff x="0" y="0"/>
            <a:chExt cx="5346700" cy="1824354"/>
          </a:xfrm>
        </p:grpSpPr>
        <p:sp>
          <p:nvSpPr>
            <p:cNvPr name="TextBox 16" id="16"/>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IMEI</a:t>
              </a:r>
              <a:r>
                <a:rPr lang="en-US" b="true" sz="2400">
                  <a:solidFill>
                    <a:srgbClr val="FFFFFF"/>
                  </a:solidFill>
                  <a:latin typeface="Helvetica World Bold"/>
                  <a:ea typeface="Helvetica World Bold"/>
                  <a:cs typeface="Helvetica World Bold"/>
                  <a:sym typeface="Helvetica World Bold"/>
                </a:rPr>
                <a:t> Identification</a:t>
              </a:r>
            </a:p>
          </p:txBody>
        </p:sp>
        <p:sp>
          <p:nvSpPr>
            <p:cNvPr name="TextBox 17" id="17"/>
            <p:cNvSpPr txBox="true"/>
            <p:nvPr/>
          </p:nvSpPr>
          <p:spPr>
            <a:xfrm rot="0">
              <a:off x="0" y="749934"/>
              <a:ext cx="5346700" cy="107442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Helvetica World"/>
                  <a:ea typeface="Helvetica World"/>
                  <a:cs typeface="Helvetica World"/>
                  <a:sym typeface="Helvetica World"/>
                </a:rPr>
                <a:t>IMEI Number uniquely identifies each mobile device.</a:t>
              </a:r>
            </a:p>
          </p:txBody>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sp>
        <p:nvSpPr>
          <p:cNvPr name="TextBox 2" id="2"/>
          <p:cNvSpPr txBox="true"/>
          <p:nvPr/>
        </p:nvSpPr>
        <p:spPr>
          <a:xfrm rot="0">
            <a:off x="666750" y="723900"/>
            <a:ext cx="12639675" cy="2651760"/>
          </a:xfrm>
          <a:prstGeom prst="rect">
            <a:avLst/>
          </a:prstGeom>
        </p:spPr>
        <p:txBody>
          <a:bodyPr anchor="t" rtlCol="false" tIns="0" lIns="0" bIns="0" rIns="0">
            <a:spAutoFit/>
          </a:bodyPr>
          <a:lstStyle/>
          <a:p>
            <a:pPr algn="l" marL="0" indent="0" lvl="0">
              <a:lnSpc>
                <a:spcPts val="6930"/>
              </a:lnSpc>
            </a:pPr>
            <a:r>
              <a:rPr lang="en-US" b="true" sz="6300" spc="-157">
                <a:solidFill>
                  <a:srgbClr val="FFFFFF"/>
                </a:solidFill>
                <a:latin typeface="Garet Bold"/>
                <a:ea typeface="Garet Bold"/>
                <a:cs typeface="Garet Bold"/>
                <a:sym typeface="Garet Bold"/>
              </a:rPr>
              <a:t>Understanding the </a:t>
            </a:r>
          </a:p>
          <a:p>
            <a:pPr algn="l" marL="0" indent="0" lvl="0">
              <a:lnSpc>
                <a:spcPts val="6930"/>
              </a:lnSpc>
            </a:pPr>
            <a:r>
              <a:rPr lang="en-US" b="true" sz="6300" spc="-157">
                <a:solidFill>
                  <a:srgbClr val="FFFFFF"/>
                </a:solidFill>
                <a:latin typeface="Garet Bold"/>
                <a:ea typeface="Garet Bold"/>
                <a:cs typeface="Garet Bold"/>
                <a:sym typeface="Garet Bold"/>
              </a:rPr>
              <a:t>Base Transceiver Station (BTS)</a:t>
            </a:r>
          </a:p>
          <a:p>
            <a:pPr algn="l" marL="0" indent="0" lvl="0">
              <a:lnSpc>
                <a:spcPts val="6930"/>
              </a:lnSpc>
            </a:pPr>
            <a:r>
              <a:rPr lang="en-US" b="true" sz="6300" spc="-157">
                <a:solidFill>
                  <a:srgbClr val="FFFFFF"/>
                </a:solidFill>
                <a:latin typeface="Garet Bold"/>
                <a:ea typeface="Garet Bold"/>
                <a:cs typeface="Garet Bold"/>
                <a:sym typeface="Garet Bold"/>
              </a:rPr>
              <a:t>In the BSS</a:t>
            </a:r>
          </a:p>
        </p:txBody>
      </p:sp>
      <p:grpSp>
        <p:nvGrpSpPr>
          <p:cNvPr name="Group 3" id="3"/>
          <p:cNvGrpSpPr/>
          <p:nvPr/>
        </p:nvGrpSpPr>
        <p:grpSpPr>
          <a:xfrm rot="0">
            <a:off x="4981575" y="4254718"/>
            <a:ext cx="4010025" cy="3179225"/>
            <a:chOff x="0" y="0"/>
            <a:chExt cx="621258" cy="492545"/>
          </a:xfrm>
        </p:grpSpPr>
        <p:sp>
          <p:nvSpPr>
            <p:cNvPr name="Freeform 4" id="4"/>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2"/>
              <a:stretch>
                <a:fillRect l="-337" t="0" r="-337" b="0"/>
              </a:stretch>
            </a:blipFill>
          </p:spPr>
        </p:sp>
      </p:grpSp>
      <p:grpSp>
        <p:nvGrpSpPr>
          <p:cNvPr name="Group 5" id="5"/>
          <p:cNvGrpSpPr/>
          <p:nvPr/>
        </p:nvGrpSpPr>
        <p:grpSpPr>
          <a:xfrm rot="0">
            <a:off x="4981575" y="7829550"/>
            <a:ext cx="4010025" cy="1368266"/>
            <a:chOff x="0" y="0"/>
            <a:chExt cx="5346700" cy="1824354"/>
          </a:xfrm>
        </p:grpSpPr>
        <p:sp>
          <p:nvSpPr>
            <p:cNvPr name="TextBox 6" id="6"/>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Radio Transmission</a:t>
              </a:r>
            </a:p>
          </p:txBody>
        </p:sp>
        <p:sp>
          <p:nvSpPr>
            <p:cNvPr name="TextBox 7" id="7"/>
            <p:cNvSpPr txBox="true"/>
            <p:nvPr/>
          </p:nvSpPr>
          <p:spPr>
            <a:xfrm rot="0">
              <a:off x="0" y="749934"/>
              <a:ext cx="5346700" cy="107442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Helvetica World"/>
                  <a:ea typeface="Helvetica World"/>
                  <a:cs typeface="Helvetica World"/>
                  <a:sym typeface="Helvetica World"/>
                </a:rPr>
                <a:t>BTS handles all radio communications in its cell.</a:t>
              </a:r>
            </a:p>
          </p:txBody>
        </p:sp>
      </p:grpSp>
      <p:grpSp>
        <p:nvGrpSpPr>
          <p:cNvPr name="Group 8" id="8"/>
          <p:cNvGrpSpPr/>
          <p:nvPr/>
        </p:nvGrpSpPr>
        <p:grpSpPr>
          <a:xfrm rot="0">
            <a:off x="9296400" y="4248150"/>
            <a:ext cx="4010025" cy="3179225"/>
            <a:chOff x="0" y="0"/>
            <a:chExt cx="621258" cy="492545"/>
          </a:xfrm>
        </p:grpSpPr>
        <p:sp>
          <p:nvSpPr>
            <p:cNvPr name="Freeform 9" id="9"/>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3"/>
              <a:stretch>
                <a:fillRect l="-337" t="0" r="-337" b="0"/>
              </a:stretch>
            </a:blipFill>
          </p:spPr>
        </p:sp>
      </p:grpSp>
      <p:grpSp>
        <p:nvGrpSpPr>
          <p:cNvPr name="Group 10" id="10"/>
          <p:cNvGrpSpPr/>
          <p:nvPr/>
        </p:nvGrpSpPr>
        <p:grpSpPr>
          <a:xfrm rot="0">
            <a:off x="13611225" y="4248150"/>
            <a:ext cx="4010025" cy="3179225"/>
            <a:chOff x="0" y="0"/>
            <a:chExt cx="621258" cy="492545"/>
          </a:xfrm>
        </p:grpSpPr>
        <p:sp>
          <p:nvSpPr>
            <p:cNvPr name="Freeform 11" id="11"/>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4"/>
              <a:stretch>
                <a:fillRect l="-337" t="0" r="-337" b="0"/>
              </a:stretch>
            </a:blipFill>
          </p:spPr>
        </p:sp>
      </p:grpSp>
      <p:grpSp>
        <p:nvGrpSpPr>
          <p:cNvPr name="Group 12" id="12"/>
          <p:cNvGrpSpPr/>
          <p:nvPr/>
        </p:nvGrpSpPr>
        <p:grpSpPr>
          <a:xfrm rot="0">
            <a:off x="9296400" y="7829550"/>
            <a:ext cx="4010025" cy="1368266"/>
            <a:chOff x="0" y="0"/>
            <a:chExt cx="5346700" cy="1824354"/>
          </a:xfrm>
        </p:grpSpPr>
        <p:sp>
          <p:nvSpPr>
            <p:cNvPr name="TextBox 13" id="13"/>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Cell Coverage</a:t>
              </a:r>
            </a:p>
          </p:txBody>
        </p:sp>
        <p:sp>
          <p:nvSpPr>
            <p:cNvPr name="TextBox 14" id="14"/>
            <p:cNvSpPr txBox="true"/>
            <p:nvPr/>
          </p:nvSpPr>
          <p:spPr>
            <a:xfrm rot="0">
              <a:off x="0" y="749934"/>
              <a:ext cx="5346700" cy="107442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Helvetica World"/>
                  <a:ea typeface="Helvetica World"/>
                  <a:cs typeface="Helvetica World"/>
                  <a:sym typeface="Helvetica World"/>
                </a:rPr>
                <a:t>Provides connectivity for mobile devices within range.</a:t>
              </a:r>
            </a:p>
          </p:txBody>
        </p:sp>
      </p:grpSp>
      <p:grpSp>
        <p:nvGrpSpPr>
          <p:cNvPr name="Group 15" id="15"/>
          <p:cNvGrpSpPr/>
          <p:nvPr/>
        </p:nvGrpSpPr>
        <p:grpSpPr>
          <a:xfrm rot="0">
            <a:off x="13611225" y="7829550"/>
            <a:ext cx="4010025" cy="1368266"/>
            <a:chOff x="0" y="0"/>
            <a:chExt cx="5346700" cy="1824354"/>
          </a:xfrm>
        </p:grpSpPr>
        <p:sp>
          <p:nvSpPr>
            <p:cNvPr name="TextBox 16" id="16"/>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BSC Connection</a:t>
              </a:r>
            </a:p>
          </p:txBody>
        </p:sp>
        <p:sp>
          <p:nvSpPr>
            <p:cNvPr name="TextBox 17" id="17"/>
            <p:cNvSpPr txBox="true"/>
            <p:nvPr/>
          </p:nvSpPr>
          <p:spPr>
            <a:xfrm rot="0">
              <a:off x="0" y="749934"/>
              <a:ext cx="5346700" cy="107442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Helvetica World"/>
                  <a:ea typeface="Helvetica World"/>
                  <a:cs typeface="Helvetica World"/>
                  <a:sym typeface="Helvetica World"/>
                </a:rPr>
                <a:t>Links to BSC via the Abis interface for management.</a:t>
              </a:r>
            </a:p>
          </p:txBody>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grpSp>
        <p:nvGrpSpPr>
          <p:cNvPr name="Group 2" id="2"/>
          <p:cNvGrpSpPr/>
          <p:nvPr/>
        </p:nvGrpSpPr>
        <p:grpSpPr>
          <a:xfrm rot="2058190">
            <a:off x="-8315153" y="-2517302"/>
            <a:ext cx="13610886" cy="8302196"/>
            <a:chOff x="0" y="0"/>
            <a:chExt cx="1476351" cy="900526"/>
          </a:xfrm>
        </p:grpSpPr>
        <p:sp>
          <p:nvSpPr>
            <p:cNvPr name="Freeform 3" id="3"/>
            <p:cNvSpPr/>
            <p:nvPr/>
          </p:nvSpPr>
          <p:spPr>
            <a:xfrm flipH="false" flipV="false" rot="0">
              <a:off x="0" y="0"/>
              <a:ext cx="1476351" cy="900526"/>
            </a:xfrm>
            <a:custGeom>
              <a:avLst/>
              <a:gdLst/>
              <a:ahLst/>
              <a:cxnLst/>
              <a:rect r="r" b="b" t="t" l="l"/>
              <a:pathLst>
                <a:path h="900526" w="1476351">
                  <a:moveTo>
                    <a:pt x="0" y="0"/>
                  </a:moveTo>
                  <a:lnTo>
                    <a:pt x="1476351" y="0"/>
                  </a:lnTo>
                  <a:lnTo>
                    <a:pt x="1476351" y="900526"/>
                  </a:lnTo>
                  <a:lnTo>
                    <a:pt x="0" y="900526"/>
                  </a:lnTo>
                  <a:close/>
                </a:path>
              </a:pathLst>
            </a:custGeom>
            <a:solidFill>
              <a:srgbClr val="FFFFFF"/>
            </a:solidFill>
            <a:ln cap="sq">
              <a:noFill/>
              <a:prstDash val="solid"/>
              <a:miter/>
            </a:ln>
          </p:spPr>
        </p:sp>
        <p:sp>
          <p:nvSpPr>
            <p:cNvPr name="TextBox 4" id="4"/>
            <p:cNvSpPr txBox="true"/>
            <p:nvPr/>
          </p:nvSpPr>
          <p:spPr>
            <a:xfrm>
              <a:off x="0" y="-161925"/>
              <a:ext cx="1476351" cy="1062451"/>
            </a:xfrm>
            <a:prstGeom prst="rect">
              <a:avLst/>
            </a:prstGeom>
          </p:spPr>
          <p:txBody>
            <a:bodyPr anchor="ctr" rtlCol="false" tIns="123349" lIns="123349" bIns="123349" rIns="123349"/>
            <a:lstStyle/>
            <a:p>
              <a:pPr algn="ctr" marL="0" indent="0" lvl="0">
                <a:lnSpc>
                  <a:spcPts val="11200"/>
                </a:lnSpc>
                <a:spcBef>
                  <a:spcPct val="0"/>
                </a:spcBef>
              </a:pPr>
            </a:p>
          </p:txBody>
        </p:sp>
      </p:grpSp>
      <p:grpSp>
        <p:nvGrpSpPr>
          <p:cNvPr name="Group 5" id="5"/>
          <p:cNvGrpSpPr/>
          <p:nvPr/>
        </p:nvGrpSpPr>
        <p:grpSpPr>
          <a:xfrm rot="0">
            <a:off x="9144000" y="2614434"/>
            <a:ext cx="8115300" cy="3890645"/>
            <a:chOff x="0" y="0"/>
            <a:chExt cx="10820400" cy="5187527"/>
          </a:xfrm>
        </p:grpSpPr>
        <p:sp>
          <p:nvSpPr>
            <p:cNvPr name="TextBox 6" id="6"/>
            <p:cNvSpPr txBox="true"/>
            <p:nvPr/>
          </p:nvSpPr>
          <p:spPr>
            <a:xfrm rot="0">
              <a:off x="0" y="57150"/>
              <a:ext cx="10820400" cy="2279650"/>
            </a:xfrm>
            <a:prstGeom prst="rect">
              <a:avLst/>
            </a:prstGeom>
          </p:spPr>
          <p:txBody>
            <a:bodyPr anchor="t" rtlCol="false" tIns="0" lIns="0" bIns="0" rIns="0">
              <a:spAutoFit/>
            </a:bodyPr>
            <a:lstStyle/>
            <a:p>
              <a:pPr algn="l" marL="0" indent="0" lvl="0">
                <a:lnSpc>
                  <a:spcPts val="6600"/>
                </a:lnSpc>
              </a:pPr>
              <a:r>
                <a:rPr lang="en-US" b="true" sz="6000" spc="-150">
                  <a:solidFill>
                    <a:srgbClr val="FFFFFF"/>
                  </a:solidFill>
                  <a:latin typeface="Garet Bold"/>
                  <a:ea typeface="Garet Bold"/>
                  <a:cs typeface="Garet Bold"/>
                  <a:sym typeface="Garet Bold"/>
                </a:rPr>
                <a:t>Radio Channels in BTS Base Transceiver </a:t>
              </a:r>
            </a:p>
          </p:txBody>
        </p:sp>
        <p:sp>
          <p:nvSpPr>
            <p:cNvPr name="TextBox 7" id="7"/>
            <p:cNvSpPr txBox="true"/>
            <p:nvPr/>
          </p:nvSpPr>
          <p:spPr>
            <a:xfrm rot="0">
              <a:off x="0" y="3122084"/>
              <a:ext cx="10820400" cy="2065444"/>
            </a:xfrm>
            <a:prstGeom prst="rect">
              <a:avLst/>
            </a:prstGeom>
          </p:spPr>
          <p:txBody>
            <a:bodyPr anchor="t" rtlCol="false" tIns="0" lIns="0" bIns="0" rIns="0">
              <a:spAutoFit/>
            </a:bodyPr>
            <a:lstStyle/>
            <a:p>
              <a:pPr algn="l" marL="0" indent="0" lvl="0">
                <a:lnSpc>
                  <a:spcPts val="3919"/>
                </a:lnSpc>
              </a:pPr>
              <a:r>
                <a:rPr lang="en-US" sz="2799">
                  <a:solidFill>
                    <a:srgbClr val="FFFFFF"/>
                  </a:solidFill>
                  <a:latin typeface="Helvetica World"/>
                  <a:ea typeface="Helvetica World"/>
                  <a:cs typeface="Helvetica World"/>
                  <a:sym typeface="Helvetica World"/>
                </a:rPr>
                <a:t>The GSM radio interface</a:t>
              </a:r>
              <a:r>
                <a:rPr lang="en-US" b="true" sz="2799">
                  <a:solidFill>
                    <a:srgbClr val="FFFFFF"/>
                  </a:solidFill>
                  <a:latin typeface="Helvetica World Bold"/>
                  <a:ea typeface="Helvetica World Bold"/>
                  <a:cs typeface="Helvetica World Bold"/>
                  <a:sym typeface="Helvetica World Bold"/>
                </a:rPr>
                <a:t> carriers</a:t>
              </a:r>
              <a:r>
                <a:rPr lang="en-US" sz="2799">
                  <a:solidFill>
                    <a:srgbClr val="FFFFFF"/>
                  </a:solidFill>
                  <a:latin typeface="Helvetica World"/>
                  <a:ea typeface="Helvetica World"/>
                  <a:cs typeface="Helvetica World"/>
                  <a:sym typeface="Helvetica World"/>
                </a:rPr>
                <a:t> divided into </a:t>
              </a:r>
              <a:r>
                <a:rPr lang="en-US" b="true" sz="2799">
                  <a:solidFill>
                    <a:srgbClr val="FFFFFF"/>
                  </a:solidFill>
                  <a:latin typeface="Helvetica World Bold"/>
                  <a:ea typeface="Helvetica World Bold"/>
                  <a:cs typeface="Helvetica World Bold"/>
                  <a:sym typeface="Helvetica World Bold"/>
                </a:rPr>
                <a:t>8 time slots each on their frequency</a:t>
              </a:r>
              <a:r>
                <a:rPr lang="en-US" sz="2799">
                  <a:solidFill>
                    <a:srgbClr val="FFFFFF"/>
                  </a:solidFill>
                  <a:latin typeface="Helvetica World"/>
                  <a:ea typeface="Helvetica World"/>
                  <a:cs typeface="Helvetica World"/>
                  <a:sym typeface="Helvetica World"/>
                </a:rPr>
                <a:t>, facilitating efficient communication. </a:t>
              </a:r>
            </a:p>
          </p:txBody>
        </p:sp>
      </p:grpSp>
      <p:grpSp>
        <p:nvGrpSpPr>
          <p:cNvPr name="Group 8" id="8"/>
          <p:cNvGrpSpPr/>
          <p:nvPr/>
        </p:nvGrpSpPr>
        <p:grpSpPr>
          <a:xfrm rot="0">
            <a:off x="-39072" y="1318054"/>
            <a:ext cx="8302229" cy="8302196"/>
            <a:chOff x="0" y="0"/>
            <a:chExt cx="11069639" cy="11069594"/>
          </a:xfrm>
        </p:grpSpPr>
        <p:grpSp>
          <p:nvGrpSpPr>
            <p:cNvPr name="Group 9" id="9"/>
            <p:cNvGrpSpPr>
              <a:grpSpLocks noChangeAspect="true"/>
            </p:cNvGrpSpPr>
            <p:nvPr/>
          </p:nvGrpSpPr>
          <p:grpSpPr>
            <a:xfrm rot="0">
              <a:off x="0" y="0"/>
              <a:ext cx="11069639" cy="1106959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1" id="11"/>
            <p:cNvGrpSpPr/>
            <p:nvPr/>
          </p:nvGrpSpPr>
          <p:grpSpPr>
            <a:xfrm rot="0">
              <a:off x="943769" y="943747"/>
              <a:ext cx="9182100" cy="9182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sp>
        <p:nvSpPr>
          <p:cNvPr name="TextBox 2" id="2"/>
          <p:cNvSpPr txBox="true"/>
          <p:nvPr/>
        </p:nvSpPr>
        <p:spPr>
          <a:xfrm rot="0">
            <a:off x="666750" y="723900"/>
            <a:ext cx="12639675" cy="2651760"/>
          </a:xfrm>
          <a:prstGeom prst="rect">
            <a:avLst/>
          </a:prstGeom>
        </p:spPr>
        <p:txBody>
          <a:bodyPr anchor="t" rtlCol="false" tIns="0" lIns="0" bIns="0" rIns="0">
            <a:spAutoFit/>
          </a:bodyPr>
          <a:lstStyle/>
          <a:p>
            <a:pPr algn="l" marL="0" indent="0" lvl="0">
              <a:lnSpc>
                <a:spcPts val="6930"/>
              </a:lnSpc>
            </a:pPr>
            <a:r>
              <a:rPr lang="en-US" b="true" sz="6300" spc="-157">
                <a:solidFill>
                  <a:srgbClr val="FFFFFF"/>
                </a:solidFill>
                <a:latin typeface="Garet Bold"/>
                <a:ea typeface="Garet Bold"/>
                <a:cs typeface="Garet Bold"/>
                <a:sym typeface="Garet Bold"/>
              </a:rPr>
              <a:t>Base Station Controller and Packet Control (BSC)</a:t>
            </a:r>
          </a:p>
          <a:p>
            <a:pPr algn="l" marL="0" indent="0" lvl="0">
              <a:lnSpc>
                <a:spcPts val="6930"/>
              </a:lnSpc>
            </a:pPr>
            <a:r>
              <a:rPr lang="en-US" b="true" sz="6300" spc="-157">
                <a:solidFill>
                  <a:srgbClr val="FFFFFF"/>
                </a:solidFill>
                <a:latin typeface="Garet Bold"/>
                <a:ea typeface="Garet Bold"/>
                <a:cs typeface="Garet Bold"/>
                <a:sym typeface="Garet Bold"/>
              </a:rPr>
              <a:t>In the BSS</a:t>
            </a:r>
          </a:p>
        </p:txBody>
      </p:sp>
      <p:grpSp>
        <p:nvGrpSpPr>
          <p:cNvPr name="Group 3" id="3"/>
          <p:cNvGrpSpPr/>
          <p:nvPr/>
        </p:nvGrpSpPr>
        <p:grpSpPr>
          <a:xfrm rot="0">
            <a:off x="4981575" y="4254718"/>
            <a:ext cx="4010025" cy="3179225"/>
            <a:chOff x="0" y="0"/>
            <a:chExt cx="621258" cy="492545"/>
          </a:xfrm>
        </p:grpSpPr>
        <p:sp>
          <p:nvSpPr>
            <p:cNvPr name="Freeform 4" id="4"/>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2"/>
              <a:stretch>
                <a:fillRect l="-337" t="0" r="-337" b="0"/>
              </a:stretch>
            </a:blipFill>
          </p:spPr>
        </p:sp>
      </p:grpSp>
      <p:grpSp>
        <p:nvGrpSpPr>
          <p:cNvPr name="Group 5" id="5"/>
          <p:cNvGrpSpPr/>
          <p:nvPr/>
        </p:nvGrpSpPr>
        <p:grpSpPr>
          <a:xfrm rot="0">
            <a:off x="4981575" y="7829550"/>
            <a:ext cx="4010025" cy="1351502"/>
            <a:chOff x="0" y="0"/>
            <a:chExt cx="5346700" cy="1802002"/>
          </a:xfrm>
        </p:grpSpPr>
        <p:sp>
          <p:nvSpPr>
            <p:cNvPr name="TextBox 6" id="6"/>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Management</a:t>
              </a:r>
            </a:p>
          </p:txBody>
        </p:sp>
        <p:sp>
          <p:nvSpPr>
            <p:cNvPr name="TextBox 7" id="7"/>
            <p:cNvSpPr txBox="true"/>
            <p:nvPr/>
          </p:nvSpPr>
          <p:spPr>
            <a:xfrm rot="0">
              <a:off x="0" y="740409"/>
              <a:ext cx="5346700" cy="1061593"/>
            </a:xfrm>
            <a:prstGeom prst="rect">
              <a:avLst/>
            </a:prstGeom>
          </p:spPr>
          <p:txBody>
            <a:bodyPr anchor="t" rtlCol="false" tIns="0" lIns="0" bIns="0" rIns="0">
              <a:spAutoFit/>
            </a:bodyPr>
            <a:lstStyle/>
            <a:p>
              <a:pPr algn="ctr" marL="0" indent="0" lvl="0">
                <a:lnSpc>
                  <a:spcPts val="3234"/>
                </a:lnSpc>
              </a:pPr>
              <a:r>
                <a:rPr lang="en-US" sz="2310">
                  <a:solidFill>
                    <a:srgbClr val="FFFFFF"/>
                  </a:solidFill>
                  <a:latin typeface="Helvetica World"/>
                  <a:ea typeface="Helvetica World"/>
                  <a:cs typeface="Helvetica World"/>
                  <a:sym typeface="Helvetica World"/>
                </a:rPr>
                <a:t>Oversees connections and operations of multiple BTSs.</a:t>
              </a:r>
            </a:p>
          </p:txBody>
        </p:sp>
      </p:grpSp>
      <p:grpSp>
        <p:nvGrpSpPr>
          <p:cNvPr name="Group 8" id="8"/>
          <p:cNvGrpSpPr/>
          <p:nvPr/>
        </p:nvGrpSpPr>
        <p:grpSpPr>
          <a:xfrm rot="0">
            <a:off x="9296400" y="4248150"/>
            <a:ext cx="4010025" cy="3179225"/>
            <a:chOff x="0" y="0"/>
            <a:chExt cx="621258" cy="492545"/>
          </a:xfrm>
        </p:grpSpPr>
        <p:sp>
          <p:nvSpPr>
            <p:cNvPr name="Freeform 9" id="9"/>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3"/>
              <a:stretch>
                <a:fillRect l="-337" t="0" r="-337" b="0"/>
              </a:stretch>
            </a:blipFill>
          </p:spPr>
        </p:sp>
      </p:grpSp>
      <p:grpSp>
        <p:nvGrpSpPr>
          <p:cNvPr name="Group 10" id="10"/>
          <p:cNvGrpSpPr/>
          <p:nvPr/>
        </p:nvGrpSpPr>
        <p:grpSpPr>
          <a:xfrm rot="0">
            <a:off x="13611225" y="4248150"/>
            <a:ext cx="4010025" cy="3179225"/>
            <a:chOff x="0" y="0"/>
            <a:chExt cx="621258" cy="492545"/>
          </a:xfrm>
        </p:grpSpPr>
        <p:sp>
          <p:nvSpPr>
            <p:cNvPr name="Freeform 11" id="11"/>
            <p:cNvSpPr/>
            <p:nvPr/>
          </p:nvSpPr>
          <p:spPr>
            <a:xfrm flipH="false" flipV="false" rot="0">
              <a:off x="0" y="0"/>
              <a:ext cx="621258" cy="492545"/>
            </a:xfrm>
            <a:custGeom>
              <a:avLst/>
              <a:gdLst/>
              <a:ahLst/>
              <a:cxnLst/>
              <a:rect r="r" b="b" t="t" l="l"/>
              <a:pathLst>
                <a:path h="492545" w="621258">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4"/>
              <a:stretch>
                <a:fillRect l="-337" t="0" r="-337" b="0"/>
              </a:stretch>
            </a:blipFill>
          </p:spPr>
        </p:sp>
      </p:grpSp>
      <p:grpSp>
        <p:nvGrpSpPr>
          <p:cNvPr name="Group 12" id="12"/>
          <p:cNvGrpSpPr/>
          <p:nvPr/>
        </p:nvGrpSpPr>
        <p:grpSpPr>
          <a:xfrm rot="0">
            <a:off x="9296400" y="7829550"/>
            <a:ext cx="4010025" cy="1351502"/>
            <a:chOff x="0" y="0"/>
            <a:chExt cx="5346700" cy="1802002"/>
          </a:xfrm>
        </p:grpSpPr>
        <p:sp>
          <p:nvSpPr>
            <p:cNvPr name="TextBox 13" id="13"/>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Handover</a:t>
              </a:r>
            </a:p>
          </p:txBody>
        </p:sp>
        <p:sp>
          <p:nvSpPr>
            <p:cNvPr name="TextBox 14" id="14"/>
            <p:cNvSpPr txBox="true"/>
            <p:nvPr/>
          </p:nvSpPr>
          <p:spPr>
            <a:xfrm rot="0">
              <a:off x="0" y="740409"/>
              <a:ext cx="5346700" cy="1061593"/>
            </a:xfrm>
            <a:prstGeom prst="rect">
              <a:avLst/>
            </a:prstGeom>
          </p:spPr>
          <p:txBody>
            <a:bodyPr anchor="t" rtlCol="false" tIns="0" lIns="0" bIns="0" rIns="0">
              <a:spAutoFit/>
            </a:bodyPr>
            <a:lstStyle/>
            <a:p>
              <a:pPr algn="ctr" marL="0" indent="0" lvl="0">
                <a:lnSpc>
                  <a:spcPts val="3234"/>
                </a:lnSpc>
              </a:pPr>
              <a:r>
                <a:rPr lang="en-US" sz="2310">
                  <a:solidFill>
                    <a:srgbClr val="FFFFFF"/>
                  </a:solidFill>
                  <a:latin typeface="Helvetica World"/>
                  <a:ea typeface="Helvetica World"/>
                  <a:cs typeface="Helvetica World"/>
                  <a:sym typeface="Helvetica World"/>
                </a:rPr>
                <a:t>Facilitates seamless transitions between network cells.</a:t>
              </a:r>
            </a:p>
          </p:txBody>
        </p:sp>
      </p:grpSp>
      <p:grpSp>
        <p:nvGrpSpPr>
          <p:cNvPr name="Group 15" id="15"/>
          <p:cNvGrpSpPr/>
          <p:nvPr/>
        </p:nvGrpSpPr>
        <p:grpSpPr>
          <a:xfrm rot="0">
            <a:off x="13611225" y="7829550"/>
            <a:ext cx="4010025" cy="1351502"/>
            <a:chOff x="0" y="0"/>
            <a:chExt cx="5346700" cy="1802002"/>
          </a:xfrm>
        </p:grpSpPr>
        <p:sp>
          <p:nvSpPr>
            <p:cNvPr name="TextBox 16" id="16"/>
            <p:cNvSpPr txBox="true"/>
            <p:nvPr/>
          </p:nvSpPr>
          <p:spPr>
            <a:xfrm rot="0">
              <a:off x="0" y="-38100"/>
              <a:ext cx="5346700" cy="566420"/>
            </a:xfrm>
            <a:prstGeom prst="rect">
              <a:avLst/>
            </a:prstGeom>
          </p:spPr>
          <p:txBody>
            <a:bodyPr anchor="t" rtlCol="false" tIns="0" lIns="0" bIns="0" rIns="0">
              <a:spAutoFit/>
            </a:bodyPr>
            <a:lstStyle/>
            <a:p>
              <a:pPr algn="ctr" marL="0" indent="0" lvl="0">
                <a:lnSpc>
                  <a:spcPts val="3359"/>
                </a:lnSpc>
              </a:pPr>
              <a:r>
                <a:rPr lang="en-US" b="true" sz="2400">
                  <a:solidFill>
                    <a:srgbClr val="FFFFFF"/>
                  </a:solidFill>
                  <a:latin typeface="Helvetica World Bold"/>
                  <a:ea typeface="Helvetica World Bold"/>
                  <a:cs typeface="Helvetica World Bold"/>
                  <a:sym typeface="Helvetica World Bold"/>
                </a:rPr>
                <a:t>Packet Scheduling</a:t>
              </a:r>
            </a:p>
          </p:txBody>
        </p:sp>
        <p:sp>
          <p:nvSpPr>
            <p:cNvPr name="TextBox 17" id="17"/>
            <p:cNvSpPr txBox="true"/>
            <p:nvPr/>
          </p:nvSpPr>
          <p:spPr>
            <a:xfrm rot="0">
              <a:off x="0" y="740409"/>
              <a:ext cx="5346700" cy="1061593"/>
            </a:xfrm>
            <a:prstGeom prst="rect">
              <a:avLst/>
            </a:prstGeom>
          </p:spPr>
          <p:txBody>
            <a:bodyPr anchor="t" rtlCol="false" tIns="0" lIns="0" bIns="0" rIns="0">
              <a:spAutoFit/>
            </a:bodyPr>
            <a:lstStyle/>
            <a:p>
              <a:pPr algn="ctr" marL="0" indent="0" lvl="0">
                <a:lnSpc>
                  <a:spcPts val="3234"/>
                </a:lnSpc>
              </a:pPr>
              <a:r>
                <a:rPr lang="en-US" sz="2310">
                  <a:solidFill>
                    <a:srgbClr val="FFFFFF"/>
                  </a:solidFill>
                  <a:latin typeface="Helvetica World"/>
                  <a:ea typeface="Helvetica World"/>
                  <a:cs typeface="Helvetica World"/>
                  <a:sym typeface="Helvetica World"/>
                </a:rPr>
                <a:t>Coordinates data traffic for efficient Quality</a:t>
              </a:r>
            </a:p>
          </p:txBody>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A2E66"/>
        </a:solidFill>
      </p:bgPr>
    </p:bg>
    <p:spTree>
      <p:nvGrpSpPr>
        <p:cNvPr id="1" name=""/>
        <p:cNvGrpSpPr/>
        <p:nvPr/>
      </p:nvGrpSpPr>
      <p:grpSpPr>
        <a:xfrm>
          <a:off x="0" y="0"/>
          <a:ext cx="0" cy="0"/>
          <a:chOff x="0" y="0"/>
          <a:chExt cx="0" cy="0"/>
        </a:xfrm>
      </p:grpSpPr>
      <p:grpSp>
        <p:nvGrpSpPr>
          <p:cNvPr name="Group 2" id="2"/>
          <p:cNvGrpSpPr/>
          <p:nvPr/>
        </p:nvGrpSpPr>
        <p:grpSpPr>
          <a:xfrm rot="2058190">
            <a:off x="-8315153" y="-2517302"/>
            <a:ext cx="13610886" cy="8302196"/>
            <a:chOff x="0" y="0"/>
            <a:chExt cx="1476351" cy="900526"/>
          </a:xfrm>
        </p:grpSpPr>
        <p:sp>
          <p:nvSpPr>
            <p:cNvPr name="Freeform 3" id="3"/>
            <p:cNvSpPr/>
            <p:nvPr/>
          </p:nvSpPr>
          <p:spPr>
            <a:xfrm flipH="false" flipV="false" rot="0">
              <a:off x="0" y="0"/>
              <a:ext cx="1476351" cy="900526"/>
            </a:xfrm>
            <a:custGeom>
              <a:avLst/>
              <a:gdLst/>
              <a:ahLst/>
              <a:cxnLst/>
              <a:rect r="r" b="b" t="t" l="l"/>
              <a:pathLst>
                <a:path h="900526" w="1476351">
                  <a:moveTo>
                    <a:pt x="0" y="0"/>
                  </a:moveTo>
                  <a:lnTo>
                    <a:pt x="1476351" y="0"/>
                  </a:lnTo>
                  <a:lnTo>
                    <a:pt x="1476351" y="900526"/>
                  </a:lnTo>
                  <a:lnTo>
                    <a:pt x="0" y="900526"/>
                  </a:lnTo>
                  <a:close/>
                </a:path>
              </a:pathLst>
            </a:custGeom>
            <a:solidFill>
              <a:srgbClr val="FFFFFF"/>
            </a:solidFill>
            <a:ln cap="sq">
              <a:noFill/>
              <a:prstDash val="solid"/>
              <a:miter/>
            </a:ln>
          </p:spPr>
        </p:sp>
        <p:sp>
          <p:nvSpPr>
            <p:cNvPr name="TextBox 4" id="4"/>
            <p:cNvSpPr txBox="true"/>
            <p:nvPr/>
          </p:nvSpPr>
          <p:spPr>
            <a:xfrm>
              <a:off x="0" y="-161925"/>
              <a:ext cx="1476351" cy="1062451"/>
            </a:xfrm>
            <a:prstGeom prst="rect">
              <a:avLst/>
            </a:prstGeom>
          </p:spPr>
          <p:txBody>
            <a:bodyPr anchor="ctr" rtlCol="false" tIns="123349" lIns="123349" bIns="123349" rIns="123349"/>
            <a:lstStyle/>
            <a:p>
              <a:pPr algn="ctr" marL="0" indent="0" lvl="0">
                <a:lnSpc>
                  <a:spcPts val="11200"/>
                </a:lnSpc>
                <a:spcBef>
                  <a:spcPct val="0"/>
                </a:spcBef>
              </a:pPr>
            </a:p>
          </p:txBody>
        </p:sp>
      </p:grpSp>
      <p:grpSp>
        <p:nvGrpSpPr>
          <p:cNvPr name="Group 5" id="5"/>
          <p:cNvGrpSpPr/>
          <p:nvPr/>
        </p:nvGrpSpPr>
        <p:grpSpPr>
          <a:xfrm rot="0">
            <a:off x="8884917" y="172971"/>
            <a:ext cx="9111627" cy="9712325"/>
            <a:chOff x="0" y="0"/>
            <a:chExt cx="12148836" cy="12949767"/>
          </a:xfrm>
        </p:grpSpPr>
        <p:sp>
          <p:nvSpPr>
            <p:cNvPr name="TextBox 6" id="6"/>
            <p:cNvSpPr txBox="true"/>
            <p:nvPr/>
          </p:nvSpPr>
          <p:spPr>
            <a:xfrm rot="0">
              <a:off x="0" y="76200"/>
              <a:ext cx="12148836" cy="2819400"/>
            </a:xfrm>
            <a:prstGeom prst="rect">
              <a:avLst/>
            </a:prstGeom>
          </p:spPr>
          <p:txBody>
            <a:bodyPr anchor="t" rtlCol="false" tIns="0" lIns="0" bIns="0" rIns="0">
              <a:spAutoFit/>
            </a:bodyPr>
            <a:lstStyle/>
            <a:p>
              <a:pPr algn="l" marL="0" indent="0" lvl="0">
                <a:lnSpc>
                  <a:spcPts val="8249"/>
                </a:lnSpc>
              </a:pPr>
              <a:r>
                <a:rPr lang="en-US" b="true" sz="7499" spc="-187">
                  <a:solidFill>
                    <a:srgbClr val="FFFFFF"/>
                  </a:solidFill>
                  <a:latin typeface="Garet Bold"/>
                  <a:ea typeface="Garet Bold"/>
                  <a:cs typeface="Garet Bold"/>
                  <a:sym typeface="Garet Bold"/>
                </a:rPr>
                <a:t>Network Switching</a:t>
              </a:r>
            </a:p>
          </p:txBody>
        </p:sp>
        <p:sp>
          <p:nvSpPr>
            <p:cNvPr name="TextBox 7" id="7"/>
            <p:cNvSpPr txBox="true"/>
            <p:nvPr/>
          </p:nvSpPr>
          <p:spPr>
            <a:xfrm rot="0">
              <a:off x="0" y="3680883"/>
              <a:ext cx="12148836" cy="9268884"/>
            </a:xfrm>
            <a:prstGeom prst="rect">
              <a:avLst/>
            </a:prstGeom>
          </p:spPr>
          <p:txBody>
            <a:bodyPr anchor="t" rtlCol="false" tIns="0" lIns="0" bIns="0" rIns="0">
              <a:spAutoFit/>
            </a:bodyPr>
            <a:lstStyle/>
            <a:p>
              <a:pPr algn="l" marL="0" indent="0" lvl="0">
                <a:lnSpc>
                  <a:spcPts val="3919"/>
                </a:lnSpc>
              </a:pPr>
              <a:r>
                <a:rPr lang="en-US" sz="2799">
                  <a:solidFill>
                    <a:srgbClr val="FFFFFF"/>
                  </a:solidFill>
                  <a:latin typeface="Helvetica World"/>
                  <a:ea typeface="Helvetica World"/>
                  <a:cs typeface="Helvetica World"/>
                  <a:sym typeface="Helvetica World"/>
                </a:rPr>
                <a:t>The Network Switching Subsystem (NSS) is vital for </a:t>
              </a:r>
              <a:r>
                <a:rPr lang="en-US" b="true" sz="2799">
                  <a:solidFill>
                    <a:srgbClr val="FFFFFF"/>
                  </a:solidFill>
                  <a:latin typeface="Helvetica World Bold"/>
                  <a:ea typeface="Helvetica World Bold"/>
                  <a:cs typeface="Helvetica World Bold"/>
                  <a:sym typeface="Helvetica World Bold"/>
                </a:rPr>
                <a:t>managing calls and mobility</a:t>
              </a:r>
              <a:r>
                <a:rPr lang="en-US" sz="2799">
                  <a:solidFill>
                    <a:srgbClr val="FFFFFF"/>
                  </a:solidFill>
                  <a:latin typeface="Helvetica World"/>
                  <a:ea typeface="Helvetica World"/>
                  <a:cs typeface="Helvetica World"/>
                  <a:sym typeface="Helvetica World"/>
                </a:rPr>
                <a:t> within the GSM network. </a:t>
              </a:r>
            </a:p>
            <a:p>
              <a:pPr algn="l" marL="0" indent="0" lvl="0">
                <a:lnSpc>
                  <a:spcPts val="3919"/>
                </a:lnSpc>
              </a:pPr>
            </a:p>
            <a:p>
              <a:pPr algn="l" marL="0" indent="0" lvl="0">
                <a:lnSpc>
                  <a:spcPts val="3919"/>
                </a:lnSpc>
              </a:pPr>
              <a:r>
                <a:rPr lang="en-US" sz="2799">
                  <a:solidFill>
                    <a:srgbClr val="FFFFFF"/>
                  </a:solidFill>
                  <a:latin typeface="Helvetica World"/>
                  <a:ea typeface="Helvetica World"/>
                  <a:cs typeface="Helvetica World"/>
                  <a:sym typeface="Helvetica World"/>
                </a:rPr>
                <a:t>It includes several key components: </a:t>
              </a:r>
            </a:p>
            <a:p>
              <a:pPr algn="l" marL="0" indent="0" lvl="0">
                <a:lnSpc>
                  <a:spcPts val="3919"/>
                </a:lnSpc>
              </a:pPr>
              <a:r>
                <a:rPr lang="en-US" sz="2799">
                  <a:solidFill>
                    <a:srgbClr val="FFFFFF"/>
                  </a:solidFill>
                  <a:latin typeface="Helvetica World"/>
                  <a:ea typeface="Helvetica World"/>
                  <a:cs typeface="Helvetica World"/>
                  <a:sym typeface="Helvetica World"/>
                </a:rPr>
                <a:t>the Mobile Switching Centre (MSC) directs voice calls, while the </a:t>
              </a:r>
            </a:p>
            <a:p>
              <a:pPr algn="l" marL="0" indent="0" lvl="0">
                <a:lnSpc>
                  <a:spcPts val="3919"/>
                </a:lnSpc>
              </a:pPr>
              <a:r>
                <a:rPr lang="en-US" sz="2799">
                  <a:solidFill>
                    <a:srgbClr val="FFFFFF"/>
                  </a:solidFill>
                  <a:latin typeface="Helvetica World"/>
                  <a:ea typeface="Helvetica World"/>
                  <a:cs typeface="Helvetica World"/>
                  <a:sym typeface="Helvetica World"/>
                </a:rPr>
                <a:t>Home Location Register (HLR) and </a:t>
              </a:r>
            </a:p>
            <a:p>
              <a:pPr algn="l" marL="0" indent="0" lvl="0">
                <a:lnSpc>
                  <a:spcPts val="3919"/>
                </a:lnSpc>
              </a:pPr>
              <a:r>
                <a:rPr lang="en-US" sz="2799">
                  <a:solidFill>
                    <a:srgbClr val="FFFFFF"/>
                  </a:solidFill>
                  <a:latin typeface="Helvetica World"/>
                  <a:ea typeface="Helvetica World"/>
                  <a:cs typeface="Helvetica World"/>
                  <a:sym typeface="Helvetica World"/>
                </a:rPr>
                <a:t>Visitor Location Register (VLR):</a:t>
              </a:r>
            </a:p>
            <a:p>
              <a:pPr algn="l" marL="0" indent="0" lvl="0">
                <a:lnSpc>
                  <a:spcPts val="3919"/>
                </a:lnSpc>
              </a:pPr>
              <a:r>
                <a:rPr lang="en-US" sz="2799">
                  <a:solidFill>
                    <a:srgbClr val="FFFFFF"/>
                  </a:solidFill>
                  <a:latin typeface="Helvetica World"/>
                  <a:ea typeface="Helvetica World"/>
                  <a:cs typeface="Helvetica World"/>
                  <a:sym typeface="Helvetica World"/>
                </a:rPr>
                <a:t> maintain subscriber data. </a:t>
              </a:r>
            </a:p>
            <a:p>
              <a:pPr algn="l" marL="0" indent="0" lvl="0">
                <a:lnSpc>
                  <a:spcPts val="3919"/>
                </a:lnSpc>
              </a:pPr>
            </a:p>
            <a:p>
              <a:pPr algn="l" marL="0" indent="0" lvl="0">
                <a:lnSpc>
                  <a:spcPts val="3919"/>
                </a:lnSpc>
              </a:pPr>
              <a:r>
                <a:rPr lang="en-US" sz="2799">
                  <a:solidFill>
                    <a:srgbClr val="FFFFFF"/>
                  </a:solidFill>
                  <a:latin typeface="Helvetica World"/>
                  <a:ea typeface="Helvetica World"/>
                  <a:cs typeface="Helvetica World"/>
                  <a:sym typeface="Helvetica World"/>
                </a:rPr>
                <a:t>Security features are handled by </a:t>
              </a:r>
            </a:p>
            <a:p>
              <a:pPr algn="l" marL="0" indent="0" lvl="0">
                <a:lnSpc>
                  <a:spcPts val="3919"/>
                </a:lnSpc>
              </a:pPr>
              <a:r>
                <a:rPr lang="en-US" sz="2799">
                  <a:solidFill>
                    <a:srgbClr val="FFFFFF"/>
                  </a:solidFill>
                  <a:latin typeface="Helvetica World"/>
                  <a:ea typeface="Helvetica World"/>
                  <a:cs typeface="Helvetica World"/>
                  <a:sym typeface="Helvetica World"/>
                </a:rPr>
                <a:t>the Authentication Centre (AuC) and </a:t>
              </a:r>
            </a:p>
            <a:p>
              <a:pPr algn="l" marL="0" indent="0" lvl="0">
                <a:lnSpc>
                  <a:spcPts val="3919"/>
                </a:lnSpc>
              </a:pPr>
              <a:r>
                <a:rPr lang="en-US" sz="2799">
                  <a:solidFill>
                    <a:srgbClr val="FFFFFF"/>
                  </a:solidFill>
                  <a:latin typeface="Helvetica World"/>
                  <a:ea typeface="Helvetica World"/>
                  <a:cs typeface="Helvetica World"/>
                  <a:sym typeface="Helvetica World"/>
                </a:rPr>
                <a:t>Equipment Identity Register (EIR), ensuring secure communication.</a:t>
              </a:r>
            </a:p>
          </p:txBody>
        </p:sp>
      </p:grpSp>
      <p:grpSp>
        <p:nvGrpSpPr>
          <p:cNvPr name="Group 8" id="8"/>
          <p:cNvGrpSpPr/>
          <p:nvPr/>
        </p:nvGrpSpPr>
        <p:grpSpPr>
          <a:xfrm rot="0">
            <a:off x="-39072" y="1318054"/>
            <a:ext cx="8302229" cy="8302196"/>
            <a:chOff x="0" y="0"/>
            <a:chExt cx="11069639" cy="11069594"/>
          </a:xfrm>
        </p:grpSpPr>
        <p:grpSp>
          <p:nvGrpSpPr>
            <p:cNvPr name="Group 9" id="9"/>
            <p:cNvGrpSpPr>
              <a:grpSpLocks noChangeAspect="true"/>
            </p:cNvGrpSpPr>
            <p:nvPr/>
          </p:nvGrpSpPr>
          <p:grpSpPr>
            <a:xfrm rot="0">
              <a:off x="0" y="0"/>
              <a:ext cx="11069639" cy="1106959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1" id="11"/>
            <p:cNvGrpSpPr/>
            <p:nvPr/>
          </p:nvGrpSpPr>
          <p:grpSpPr>
            <a:xfrm rot="0">
              <a:off x="943769" y="943747"/>
              <a:ext cx="9182100" cy="9182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- 2G GSM Network</dc:description>
  <dc:identifier>DAG2H4GZ8TU</dc:identifier>
  <dcterms:modified xsi:type="dcterms:W3CDTF">2011-08-01T06:04:30Z</dcterms:modified>
  <cp:revision>1</cp:revision>
  <dc:title>Presentation - 2G GSM Network</dc:title>
</cp:coreProperties>
</file>